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8288000" cy="10287000"/>
  <p:notesSz cx="6858000" cy="9144000"/>
  <p:embeddedFontLst>
    <p:embeddedFont>
      <p:font typeface="Bricolage Grotesque 24pt Bold" panose="020B0605040402000204" pitchFamily="34" charset="0"/>
      <p:bold r:id="rId48"/>
    </p:embeddedFont>
    <p:embeddedFont>
      <p:font typeface="Calibri" panose="020F0502020204030204" pitchFamily="34" charset="0"/>
      <p:regular r:id="rId49"/>
      <p:bold r:id="rId50"/>
      <p:italic r:id="rId51"/>
      <p:boldItalic r:id="rId52"/>
    </p:embeddedFont>
    <p:embeddedFont>
      <p:font typeface="Calibri Light" panose="020F0302020204030204" pitchFamily="34" charset="0"/>
      <p:regular r:id="rId53"/>
      <p:italic r:id="rId54"/>
    </p:embeddedFont>
    <p:embeddedFont>
      <p:font typeface="Georgia" panose="02040502050405020303" pitchFamily="18" charset="0"/>
      <p:regular r:id="rId55"/>
      <p:bold r:id="rId56"/>
      <p:italic r:id="rId57"/>
      <p:boldItalic r:id="rId58"/>
    </p:embeddedFont>
    <p:embeddedFont>
      <p:font typeface="Helvetica" pitchFamily="2" charset="0"/>
      <p:regular r:id="rId59"/>
      <p:bold r:id="rId60"/>
      <p:italic r:id="rId61"/>
      <p:boldItalic r:id="rId62"/>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460"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noRot="1" noChangeAspect="1"/>
          </p:cNvSpPr>
          <p:nvPr>
            <p:ph type="sldImg"/>
          </p:nvPr>
        </p:nvSpPr>
        <p:spPr>
          <a:prstGeom prst="rect">
            <a:avLst/>
          </a:prstGeom>
        </p:spPr>
        <p:txBody>
          <a:bodyPr/>
          <a:lstStyle/>
          <a:p>
            <a:endParaRPr/>
          </a:p>
        </p:txBody>
      </p:sp>
      <p:sp>
        <p:nvSpPr>
          <p:cNvPr id="24" name="Shape 24"/>
          <p:cNvSpPr>
            <a:spLocks noGrp="1"/>
          </p:cNvSpPr>
          <p:nvPr>
            <p:ph type="body" sz="quarter" idx="1"/>
          </p:nvPr>
        </p:nvSpPr>
        <p:spPr>
          <a:prstGeom prst="rect">
            <a:avLst/>
          </a:prstGeom>
        </p:spPr>
        <p:txBody>
          <a:bodyPr/>
          <a:lstStyle/>
          <a:p>
            <a:r>
              <a:t>Open warmly. And And Brand Partners — a full-funnel creative agency out of Delhi and Mumbai. This deck is our introduction: how we think and the work we make.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r>
              <a:t>The company we keep — legacy leaders like Tata, Kohler, Havells and Toshiba, alongside new-age and D2C brands. We earn renewals, not just briefs.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noRot="1" noChangeAspect="1"/>
          </p:cNvSpPr>
          <p:nvPr>
            <p:ph type="sldImg"/>
          </p:nvPr>
        </p:nvSpPr>
        <p:spPr>
          <a:xfrm>
            <a:off x="381000" y="685800"/>
            <a:ext cx="6096000" cy="3429000"/>
          </a:xfrm>
          <a:prstGeom prst="rect">
            <a:avLst/>
          </a:prstGeom>
        </p:spPr>
        <p:txBody>
          <a:bodyPr/>
          <a:lstStyle/>
          <a:p>
            <a:endParaRPr/>
          </a:p>
        </p:txBody>
      </p:sp>
      <p:sp>
        <p:nvSpPr>
          <p:cNvPr id="199" name="Shape 199"/>
          <p:cNvSpPr>
            <a:spLocks noGrp="1"/>
          </p:cNvSpPr>
          <p:nvPr>
            <p:ph type="body" sz="quarter" idx="1"/>
          </p:nvPr>
        </p:nvSpPr>
        <p:spPr>
          <a:prstGeom prst="rect">
            <a:avLst/>
          </a:prstGeom>
        </p:spPr>
        <p:txBody>
          <a:bodyPr/>
          <a:lstStyle/>
          <a:p>
            <a:r>
              <a:t>Section one — films. From a single hero cut to a full campaign, this is where craft is most visible.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a:spLocks noGrp="1" noRot="1" noChangeAspect="1"/>
          </p:cNvSpPr>
          <p:nvPr>
            <p:ph type="sldImg"/>
          </p:nvPr>
        </p:nvSpPr>
        <p:spPr>
          <a:xfrm>
            <a:off x="381000" y="685800"/>
            <a:ext cx="6096000" cy="3429000"/>
          </a:xfrm>
          <a:prstGeom prst="rect">
            <a:avLst/>
          </a:prstGeom>
        </p:spPr>
        <p:txBody>
          <a:bodyPr/>
          <a:lstStyle/>
          <a:p>
            <a:endParaRPr/>
          </a:p>
        </p:txBody>
      </p:sp>
      <p:sp>
        <p:nvSpPr>
          <p:cNvPr id="210" name="Shape 210"/>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noRot="1" noChangeAspect="1"/>
          </p:cNvSpPr>
          <p:nvPr>
            <p:ph type="sldImg"/>
          </p:nvPr>
        </p:nvSpPr>
        <p:spPr>
          <a:xfrm>
            <a:off x="381000" y="685800"/>
            <a:ext cx="6096000" cy="3429000"/>
          </a:xfrm>
          <a:prstGeom prst="rect">
            <a:avLst/>
          </a:prstGeom>
        </p:spPr>
        <p:txBody>
          <a:bodyPr/>
          <a:lstStyle/>
          <a:p>
            <a:endParaRPr/>
          </a:p>
        </p:txBody>
      </p:sp>
      <p:sp>
        <p:nvSpPr>
          <p:cNvPr id="221" name="Shape 221"/>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hape 231"/>
          <p:cNvSpPr>
            <a:spLocks noGrp="1" noRot="1" noChangeAspect="1"/>
          </p:cNvSpPr>
          <p:nvPr>
            <p:ph type="sldImg"/>
          </p:nvPr>
        </p:nvSpPr>
        <p:spPr>
          <a:xfrm>
            <a:off x="381000" y="685800"/>
            <a:ext cx="6096000" cy="3429000"/>
          </a:xfrm>
          <a:prstGeom prst="rect">
            <a:avLst/>
          </a:prstGeom>
        </p:spPr>
        <p:txBody>
          <a:bodyPr/>
          <a:lstStyle/>
          <a:p>
            <a:endParaRPr/>
          </a:p>
        </p:txBody>
      </p:sp>
      <p:sp>
        <p:nvSpPr>
          <p:cNvPr id="232" name="Shape 232"/>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a:spLocks noGrp="1" noRot="1" noChangeAspect="1"/>
          </p:cNvSpPr>
          <p:nvPr>
            <p:ph type="sldImg"/>
          </p:nvPr>
        </p:nvSpPr>
        <p:spPr>
          <a:xfrm>
            <a:off x="381000" y="685800"/>
            <a:ext cx="6096000" cy="3429000"/>
          </a:xfrm>
          <a:prstGeom prst="rect">
            <a:avLst/>
          </a:prstGeom>
        </p:spPr>
        <p:txBody>
          <a:bodyPr/>
          <a:lstStyle/>
          <a:p>
            <a:endParaRPr/>
          </a:p>
        </p:txBody>
      </p:sp>
      <p:sp>
        <p:nvSpPr>
          <p:cNvPr id="248" name="Shape 248"/>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Shape 258"/>
          <p:cNvSpPr>
            <a:spLocks noGrp="1" noRot="1" noChangeAspect="1"/>
          </p:cNvSpPr>
          <p:nvPr>
            <p:ph type="sldImg"/>
          </p:nvPr>
        </p:nvSpPr>
        <p:spPr>
          <a:xfrm>
            <a:off x="381000" y="685800"/>
            <a:ext cx="6096000" cy="3429000"/>
          </a:xfrm>
          <a:prstGeom prst="rect">
            <a:avLst/>
          </a:prstGeom>
        </p:spPr>
        <p:txBody>
          <a:bodyPr/>
          <a:lstStyle/>
          <a:p>
            <a:endParaRPr/>
          </a:p>
        </p:txBody>
      </p:sp>
      <p:sp>
        <p:nvSpPr>
          <p:cNvPr id="259" name="Shape 259"/>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Shape 269"/>
          <p:cNvSpPr>
            <a:spLocks noGrp="1" noRot="1" noChangeAspect="1"/>
          </p:cNvSpPr>
          <p:nvPr>
            <p:ph type="sldImg"/>
          </p:nvPr>
        </p:nvSpPr>
        <p:spPr>
          <a:xfrm>
            <a:off x="381000" y="685800"/>
            <a:ext cx="6096000" cy="3429000"/>
          </a:xfrm>
          <a:prstGeom prst="rect">
            <a:avLst/>
          </a:prstGeom>
        </p:spPr>
        <p:txBody>
          <a:bodyPr/>
          <a:lstStyle/>
          <a:p>
            <a:endParaRPr/>
          </a:p>
        </p:txBody>
      </p:sp>
      <p:sp>
        <p:nvSpPr>
          <p:cNvPr id="270" name="Shape 270"/>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hape 280"/>
          <p:cNvSpPr>
            <a:spLocks noGrp="1" noRot="1" noChangeAspect="1"/>
          </p:cNvSpPr>
          <p:nvPr>
            <p:ph type="sldImg"/>
          </p:nvPr>
        </p:nvSpPr>
        <p:spPr>
          <a:xfrm>
            <a:off x="381000" y="685800"/>
            <a:ext cx="6096000" cy="3429000"/>
          </a:xfrm>
          <a:prstGeom prst="rect">
            <a:avLst/>
          </a:prstGeom>
        </p:spPr>
        <p:txBody>
          <a:bodyPr/>
          <a:lstStyle/>
          <a:p>
            <a:endParaRPr/>
          </a:p>
        </p:txBody>
      </p:sp>
      <p:sp>
        <p:nvSpPr>
          <p:cNvPr id="281" name="Shape 281"/>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a:spLocks noGrp="1" noRot="1" noChangeAspect="1"/>
          </p:cNvSpPr>
          <p:nvPr>
            <p:ph type="sldImg"/>
          </p:nvPr>
        </p:nvSpPr>
        <p:spPr>
          <a:xfrm>
            <a:off x="381000" y="685800"/>
            <a:ext cx="6096000" cy="3429000"/>
          </a:xfrm>
          <a:prstGeom prst="rect">
            <a:avLst/>
          </a:prstGeom>
        </p:spPr>
        <p:txBody>
          <a:bodyPr/>
          <a:lstStyle/>
          <a:p>
            <a:endParaRPr/>
          </a:p>
        </p:txBody>
      </p:sp>
      <p:sp>
        <p:nvSpPr>
          <p:cNvPr id="292" name="Shape 292"/>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hape 31"/>
          <p:cNvSpPr>
            <a:spLocks noGrp="1" noRot="1" noChangeAspect="1"/>
          </p:cNvSpPr>
          <p:nvPr>
            <p:ph type="sldImg"/>
          </p:nvPr>
        </p:nvSpPr>
        <p:spPr>
          <a:prstGeom prst="rect">
            <a:avLst/>
          </a:prstGeom>
        </p:spPr>
        <p:txBody>
          <a:bodyPr/>
          <a:lstStyle/>
          <a:p>
            <a:endParaRPr/>
          </a:p>
        </p:txBody>
      </p:sp>
      <p:sp>
        <p:nvSpPr>
          <p:cNvPr id="32" name="Shape 32"/>
          <p:cNvSpPr>
            <a:spLocks noGrp="1"/>
          </p:cNvSpPr>
          <p:nvPr>
            <p:ph type="body" sz="quarter" idx="1"/>
          </p:nvPr>
        </p:nvSpPr>
        <p:spPr>
          <a:prstGeom prst="rect">
            <a:avLst/>
          </a:prstGeom>
        </p:spPr>
        <p:txBody>
          <a:bodyPr/>
          <a:lstStyle/>
          <a:p>
            <a:r>
              <a:t>Open warmly. And And Brand Partners — a full-funnel creative agency out of Delhi and Mumbai. This deck is our introduction: how we think and the work we make.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xfrm>
            <a:off x="381000" y="685800"/>
            <a:ext cx="6096000" cy="3429000"/>
          </a:xfrm>
          <a:prstGeom prst="rect">
            <a:avLst/>
          </a:prstGeom>
        </p:spPr>
        <p:txBody>
          <a:bodyPr/>
          <a:lstStyle/>
          <a:p>
            <a:endParaRPr/>
          </a:p>
        </p:txBody>
      </p:sp>
      <p:sp>
        <p:nvSpPr>
          <p:cNvPr id="313" name="Shape 313"/>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Shape 349"/>
          <p:cNvSpPr>
            <a:spLocks noGrp="1" noRot="1" noChangeAspect="1"/>
          </p:cNvSpPr>
          <p:nvPr>
            <p:ph type="sldImg"/>
          </p:nvPr>
        </p:nvSpPr>
        <p:spPr>
          <a:xfrm>
            <a:off x="381000" y="685800"/>
            <a:ext cx="6096000" cy="3429000"/>
          </a:xfrm>
          <a:prstGeom prst="rect">
            <a:avLst/>
          </a:prstGeom>
        </p:spPr>
        <p:txBody>
          <a:bodyPr/>
          <a:lstStyle/>
          <a:p>
            <a:endParaRPr/>
          </a:p>
        </p:txBody>
      </p:sp>
      <p:sp>
        <p:nvSpPr>
          <p:cNvPr id="350" name="Shape 350"/>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Shape 376"/>
          <p:cNvSpPr>
            <a:spLocks noGrp="1" noRot="1" noChangeAspect="1"/>
          </p:cNvSpPr>
          <p:nvPr>
            <p:ph type="sldImg"/>
          </p:nvPr>
        </p:nvSpPr>
        <p:spPr>
          <a:xfrm>
            <a:off x="381000" y="685800"/>
            <a:ext cx="6096000" cy="3429000"/>
          </a:xfrm>
          <a:prstGeom prst="rect">
            <a:avLst/>
          </a:prstGeom>
        </p:spPr>
        <p:txBody>
          <a:bodyPr/>
          <a:lstStyle/>
          <a:p>
            <a:endParaRPr/>
          </a:p>
        </p:txBody>
      </p:sp>
      <p:sp>
        <p:nvSpPr>
          <p:cNvPr id="377" name="Shape 377"/>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Shape 387"/>
          <p:cNvSpPr>
            <a:spLocks noGrp="1" noRot="1" noChangeAspect="1"/>
          </p:cNvSpPr>
          <p:nvPr>
            <p:ph type="sldImg"/>
          </p:nvPr>
        </p:nvSpPr>
        <p:spPr>
          <a:xfrm>
            <a:off x="381000" y="685800"/>
            <a:ext cx="6096000" cy="3429000"/>
          </a:xfrm>
          <a:prstGeom prst="rect">
            <a:avLst/>
          </a:prstGeom>
        </p:spPr>
        <p:txBody>
          <a:bodyPr/>
          <a:lstStyle/>
          <a:p>
            <a:endParaRPr/>
          </a:p>
        </p:txBody>
      </p:sp>
      <p:sp>
        <p:nvSpPr>
          <p:cNvPr id="388" name="Shape 388"/>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Shape 398"/>
          <p:cNvSpPr>
            <a:spLocks noGrp="1" noRot="1" noChangeAspect="1"/>
          </p:cNvSpPr>
          <p:nvPr>
            <p:ph type="sldImg"/>
          </p:nvPr>
        </p:nvSpPr>
        <p:spPr>
          <a:xfrm>
            <a:off x="381000" y="685800"/>
            <a:ext cx="6096000" cy="3429000"/>
          </a:xfrm>
          <a:prstGeom prst="rect">
            <a:avLst/>
          </a:prstGeom>
        </p:spPr>
        <p:txBody>
          <a:bodyPr/>
          <a:lstStyle/>
          <a:p>
            <a:endParaRPr/>
          </a:p>
        </p:txBody>
      </p:sp>
      <p:sp>
        <p:nvSpPr>
          <p:cNvPr id="399" name="Shape 399"/>
          <p:cNvSpPr>
            <a:spLocks noGrp="1"/>
          </p:cNvSpPr>
          <p:nvPr>
            <p:ph type="body" sz="quarter" idx="1"/>
          </p:nvPr>
        </p:nvSpPr>
        <p:spPr>
          <a:prstGeom prst="rect">
            <a:avLst/>
          </a:prstGeom>
        </p:spPr>
        <p:txBody>
          <a:bodyPr/>
          <a:lstStyle/>
          <a:p>
            <a:r>
              <a:t>The Bold Look of Kohler — a cinematic brand film. Note the mood and finish. Click to watch the cut.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Shape 406"/>
          <p:cNvSpPr>
            <a:spLocks noGrp="1" noRot="1" noChangeAspect="1"/>
          </p:cNvSpPr>
          <p:nvPr>
            <p:ph type="sldImg"/>
          </p:nvPr>
        </p:nvSpPr>
        <p:spPr>
          <a:xfrm>
            <a:off x="381000" y="685800"/>
            <a:ext cx="6096000" cy="3429000"/>
          </a:xfrm>
          <a:prstGeom prst="rect">
            <a:avLst/>
          </a:prstGeom>
        </p:spPr>
        <p:txBody>
          <a:bodyPr/>
          <a:lstStyle/>
          <a:p>
            <a:endParaRPr/>
          </a:p>
        </p:txBody>
      </p:sp>
      <p:sp>
        <p:nvSpPr>
          <p:cNvPr id="407" name="Shape 407"/>
          <p:cNvSpPr>
            <a:spLocks noGrp="1"/>
          </p:cNvSpPr>
          <p:nvPr>
            <p:ph type="body" sz="quarter" idx="1"/>
          </p:nvPr>
        </p:nvSpPr>
        <p:spPr>
          <a:prstGeom prst="rect">
            <a:avLst/>
          </a:prstGeom>
        </p:spPr>
        <p:txBody>
          <a:bodyPr/>
          <a:lstStyle/>
          <a:p>
            <a:r>
              <a:t>Section two — social. The always-on layer that keeps brands in the feed and in the conversation.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Shape 413"/>
          <p:cNvSpPr>
            <a:spLocks noGrp="1" noRot="1" noChangeAspect="1"/>
          </p:cNvSpPr>
          <p:nvPr>
            <p:ph type="sldImg"/>
          </p:nvPr>
        </p:nvSpPr>
        <p:spPr>
          <a:prstGeom prst="rect">
            <a:avLst/>
          </a:prstGeom>
        </p:spPr>
        <p:txBody>
          <a:bodyPr/>
          <a:lstStyle/>
          <a:p>
            <a:endParaRPr/>
          </a:p>
        </p:txBody>
      </p:sp>
      <p:sp>
        <p:nvSpPr>
          <p:cNvPr id="414" name="Shape 414"/>
          <p:cNvSpPr>
            <a:spLocks noGrp="1"/>
          </p:cNvSpPr>
          <p:nvPr>
            <p:ph type="body" sz="quarter" idx="1"/>
          </p:nvPr>
        </p:nvSpPr>
        <p:spPr>
          <a:prstGeom prst="rect">
            <a:avLst/>
          </a:prstGeom>
        </p:spPr>
        <p:txBody>
          <a:bodyPr/>
          <a:lstStyle/>
          <a:p>
            <a:r>
              <a:t>Always-on for Nokia, Dunkin, Veeba and more — quick, culturally-tuned, on-brand. Volume with taste.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Shape 421"/>
          <p:cNvSpPr>
            <a:spLocks noGrp="1" noRot="1" noChangeAspect="1"/>
          </p:cNvSpPr>
          <p:nvPr>
            <p:ph type="sldImg"/>
          </p:nvPr>
        </p:nvSpPr>
        <p:spPr>
          <a:xfrm>
            <a:off x="381000" y="685800"/>
            <a:ext cx="6096000" cy="3429000"/>
          </a:xfrm>
          <a:prstGeom prst="rect">
            <a:avLst/>
          </a:prstGeom>
        </p:spPr>
        <p:txBody>
          <a:bodyPr/>
          <a:lstStyle/>
          <a:p>
            <a:endParaRPr/>
          </a:p>
        </p:txBody>
      </p:sp>
      <p:sp>
        <p:nvSpPr>
          <p:cNvPr id="422" name="Shape 422"/>
          <p:cNvSpPr>
            <a:spLocks noGrp="1"/>
          </p:cNvSpPr>
          <p:nvPr>
            <p:ph type="body" sz="quarter" idx="1"/>
          </p:nvPr>
        </p:nvSpPr>
        <p:spPr>
          <a:prstGeom prst="rect">
            <a:avLst/>
          </a:prstGeom>
        </p:spPr>
        <p:txBody>
          <a:bodyPr/>
          <a:lstStyle/>
          <a:p>
            <a:r>
              <a:t>Section two — social. The always-on layer that keeps brands in the feed and in the conversation.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Shape 461"/>
          <p:cNvSpPr>
            <a:spLocks noGrp="1" noRot="1" noChangeAspect="1"/>
          </p:cNvSpPr>
          <p:nvPr>
            <p:ph type="sldImg"/>
          </p:nvPr>
        </p:nvSpPr>
        <p:spPr>
          <a:xfrm>
            <a:off x="381000" y="685800"/>
            <a:ext cx="6096000" cy="3429000"/>
          </a:xfrm>
          <a:prstGeom prst="rect">
            <a:avLst/>
          </a:prstGeom>
        </p:spPr>
        <p:txBody>
          <a:bodyPr/>
          <a:lstStyle/>
          <a:p>
            <a:endParaRPr/>
          </a:p>
        </p:txBody>
      </p:sp>
      <p:sp>
        <p:nvSpPr>
          <p:cNvPr id="462" name="Shape 462"/>
          <p:cNvSpPr>
            <a:spLocks noGrp="1"/>
          </p:cNvSpPr>
          <p:nvPr>
            <p:ph type="body" sz="quarter" idx="1"/>
          </p:nvPr>
        </p:nvSpPr>
        <p:spPr>
          <a:prstGeom prst="rect">
            <a:avLst/>
          </a:prstGeom>
        </p:spPr>
        <p:txBody>
          <a:bodyPr/>
          <a:lstStyle/>
          <a:p>
            <a:r>
              <a:t>A new D2C brand launched March 2024, priced 35–40% above competitors. We held ROAS between 1.4 and 1.8 — touching 2 — and reached 35 million consumers using influencers, UGC, promos and branded content.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Shape 502"/>
          <p:cNvSpPr>
            <a:spLocks noGrp="1" noRot="1" noChangeAspect="1"/>
          </p:cNvSpPr>
          <p:nvPr>
            <p:ph type="sldImg"/>
          </p:nvPr>
        </p:nvSpPr>
        <p:spPr>
          <a:xfrm>
            <a:off x="381000" y="685800"/>
            <a:ext cx="6096000" cy="3429000"/>
          </a:xfrm>
          <a:prstGeom prst="rect">
            <a:avLst/>
          </a:prstGeom>
        </p:spPr>
        <p:txBody>
          <a:bodyPr/>
          <a:lstStyle/>
          <a:p>
            <a:endParaRPr/>
          </a:p>
        </p:txBody>
      </p:sp>
      <p:sp>
        <p:nvSpPr>
          <p:cNvPr id="503" name="Shape 503"/>
          <p:cNvSpPr>
            <a:spLocks noGrp="1"/>
          </p:cNvSpPr>
          <p:nvPr>
            <p:ph type="body" sz="quarter" idx="1"/>
          </p:nvPr>
        </p:nvSpPr>
        <p:spPr>
          <a:prstGeom prst="rect">
            <a:avLst/>
          </a:prstGeom>
        </p:spPr>
        <p:txBody>
          <a:bodyPr/>
          <a:lstStyle/>
          <a:p>
            <a:r>
              <a:t>A new D2C brand launched March 2024, priced 35–40% above competitors. We held ROAS between 1.4 and 1.8 — touching 2 — and reached 35 million consumers using influencers, UGC, promos and branded content.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a:spLocks noGrp="1" noRot="1" noChangeAspect="1"/>
          </p:cNvSpPr>
          <p:nvPr>
            <p:ph type="sldImg"/>
          </p:nvPr>
        </p:nvSpPr>
        <p:spPr>
          <a:prstGeom prst="rect">
            <a:avLst/>
          </a:prstGeom>
        </p:spPr>
        <p:txBody>
          <a:bodyPr/>
          <a:lstStyle/>
          <a:p>
            <a:endParaRPr/>
          </a:p>
        </p:txBody>
      </p:sp>
      <p:sp>
        <p:nvSpPr>
          <p:cNvPr id="46" name="Shape 46"/>
          <p:cNvSpPr>
            <a:spLocks noGrp="1"/>
          </p:cNvSpPr>
          <p:nvPr>
            <p:ph type="body" sz="quarter" idx="1"/>
          </p:nvPr>
        </p:nvSpPr>
        <p:spPr>
          <a:prstGeom prst="rect">
            <a:avLst/>
          </a:prstGeom>
        </p:spPr>
        <p:txBody>
          <a:bodyPr/>
          <a:lstStyle/>
          <a:p>
            <a:r>
              <a:t>Our core idea: the craft and rigour of a legacy agency, run at the speed of a digital shop. 100+ people, two offices, one full-funnel team.</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Shape 541"/>
          <p:cNvSpPr>
            <a:spLocks noGrp="1" noRot="1" noChangeAspect="1"/>
          </p:cNvSpPr>
          <p:nvPr>
            <p:ph type="sldImg"/>
          </p:nvPr>
        </p:nvSpPr>
        <p:spPr>
          <a:xfrm>
            <a:off x="381000" y="685800"/>
            <a:ext cx="6096000" cy="3429000"/>
          </a:xfrm>
          <a:prstGeom prst="rect">
            <a:avLst/>
          </a:prstGeom>
        </p:spPr>
        <p:txBody>
          <a:bodyPr/>
          <a:lstStyle/>
          <a:p>
            <a:endParaRPr/>
          </a:p>
        </p:txBody>
      </p:sp>
      <p:sp>
        <p:nvSpPr>
          <p:cNvPr id="542" name="Shape 542"/>
          <p:cNvSpPr>
            <a:spLocks noGrp="1"/>
          </p:cNvSpPr>
          <p:nvPr>
            <p:ph type="body" sz="quarter" idx="1"/>
          </p:nvPr>
        </p:nvSpPr>
        <p:spPr>
          <a:prstGeom prst="rect">
            <a:avLst/>
          </a:prstGeom>
        </p:spPr>
        <p:txBody>
          <a:bodyPr/>
          <a:lstStyle/>
          <a:p>
            <a:r>
              <a:t>A new D2C brand launched March 2024, priced 35–40% above competitors. We held ROAS between 1.4 and 1.8 — touching 2 — and reached 35 million consumers using influencers, UGC, promos and branded content.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Shape 576"/>
          <p:cNvSpPr>
            <a:spLocks noGrp="1" noRot="1" noChangeAspect="1"/>
          </p:cNvSpPr>
          <p:nvPr>
            <p:ph type="sldImg"/>
          </p:nvPr>
        </p:nvSpPr>
        <p:spPr>
          <a:xfrm>
            <a:off x="381000" y="685800"/>
            <a:ext cx="6096000" cy="3429000"/>
          </a:xfrm>
          <a:prstGeom prst="rect">
            <a:avLst/>
          </a:prstGeom>
        </p:spPr>
        <p:txBody>
          <a:bodyPr/>
          <a:lstStyle/>
          <a:p>
            <a:endParaRPr/>
          </a:p>
        </p:txBody>
      </p:sp>
      <p:sp>
        <p:nvSpPr>
          <p:cNvPr id="577" name="Shape 577"/>
          <p:cNvSpPr>
            <a:spLocks noGrp="1"/>
          </p:cNvSpPr>
          <p:nvPr>
            <p:ph type="body" sz="quarter" idx="1"/>
          </p:nvPr>
        </p:nvSpPr>
        <p:spPr>
          <a:prstGeom prst="rect">
            <a:avLst/>
          </a:prstGeom>
        </p:spPr>
        <p:txBody>
          <a:bodyPr/>
          <a:lstStyle/>
          <a:p>
            <a:r>
              <a:t>A new D2C brand launched March 2024, priced 35–40% above competitors. We held ROAS between 1.4 and 1.8 — touching 2 — and reached 35 million consumers using influencers, UGC, promos and branded content.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Shape 584"/>
          <p:cNvSpPr>
            <a:spLocks noGrp="1" noRot="1" noChangeAspect="1"/>
          </p:cNvSpPr>
          <p:nvPr>
            <p:ph type="sldImg"/>
          </p:nvPr>
        </p:nvSpPr>
        <p:spPr>
          <a:xfrm>
            <a:off x="381000" y="685800"/>
            <a:ext cx="6096000" cy="3429000"/>
          </a:xfrm>
          <a:prstGeom prst="rect">
            <a:avLst/>
          </a:prstGeom>
        </p:spPr>
        <p:txBody>
          <a:bodyPr/>
          <a:lstStyle/>
          <a:p>
            <a:endParaRPr/>
          </a:p>
        </p:txBody>
      </p:sp>
      <p:sp>
        <p:nvSpPr>
          <p:cNvPr id="585" name="Shape 585"/>
          <p:cNvSpPr>
            <a:spLocks noGrp="1"/>
          </p:cNvSpPr>
          <p:nvPr>
            <p:ph type="body" sz="quarter" idx="1"/>
          </p:nvPr>
        </p:nvSpPr>
        <p:spPr>
          <a:prstGeom prst="rect">
            <a:avLst/>
          </a:prstGeom>
        </p:spPr>
        <p:txBody>
          <a:bodyPr/>
          <a:lstStyle/>
          <a:p>
            <a:r>
              <a:t>Section three — performance. Where creativity meets the P&amp;L. Real numbers on real budgets.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 name="Shape 661"/>
          <p:cNvSpPr>
            <a:spLocks noGrp="1" noRot="1" noChangeAspect="1"/>
          </p:cNvSpPr>
          <p:nvPr>
            <p:ph type="sldImg"/>
          </p:nvPr>
        </p:nvSpPr>
        <p:spPr>
          <a:xfrm>
            <a:off x="381000" y="685800"/>
            <a:ext cx="6096000" cy="3429000"/>
          </a:xfrm>
          <a:prstGeom prst="rect">
            <a:avLst/>
          </a:prstGeom>
        </p:spPr>
        <p:txBody>
          <a:bodyPr/>
          <a:lstStyle/>
          <a:p>
            <a:endParaRPr/>
          </a:p>
        </p:txBody>
      </p:sp>
      <p:sp>
        <p:nvSpPr>
          <p:cNvPr id="662" name="Shape 662"/>
          <p:cNvSpPr>
            <a:spLocks noGrp="1"/>
          </p:cNvSpPr>
          <p:nvPr>
            <p:ph type="body" sz="quarter" idx="1"/>
          </p:nvPr>
        </p:nvSpPr>
        <p:spPr>
          <a:prstGeom prst="rect">
            <a:avLst/>
          </a:prstGeom>
        </p:spPr>
        <p:txBody>
          <a:bodyPr/>
          <a:lstStyle/>
          <a:p>
            <a:r>
              <a:t>A new D2C brand launched March 2024, priced 35–40% above competitors. We held ROAS between 1.4 and 1.8 — touching 2 — and reached 35 million consumers using influencers, UGC, promos and branded content.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 name="Shape 689"/>
          <p:cNvSpPr>
            <a:spLocks noGrp="1" noRot="1" noChangeAspect="1"/>
          </p:cNvSpPr>
          <p:nvPr>
            <p:ph type="sldImg"/>
          </p:nvPr>
        </p:nvSpPr>
        <p:spPr>
          <a:prstGeom prst="rect">
            <a:avLst/>
          </a:prstGeom>
        </p:spPr>
        <p:txBody>
          <a:bodyPr/>
          <a:lstStyle/>
          <a:p>
            <a:endParaRPr/>
          </a:p>
        </p:txBody>
      </p:sp>
      <p:sp>
        <p:nvSpPr>
          <p:cNvPr id="690" name="Shape 690"/>
          <p:cNvSpPr>
            <a:spLocks noGrp="1"/>
          </p:cNvSpPr>
          <p:nvPr>
            <p:ph type="body" sz="quarter" idx="1"/>
          </p:nvPr>
        </p:nvSpPr>
        <p:spPr>
          <a:prstGeom prst="rect">
            <a:avLst/>
          </a:prstGeom>
        </p:spPr>
        <p:txBody>
          <a:bodyPr/>
          <a:lstStyle/>
          <a:p>
            <a:r>
              <a:t>A new D2C brand launched March 2024, priced 35–40% above competitors. We held ROAS between 1.4 and 1.8 — touching 2 — and reached 35 million consumers using influencers, UGC, promos and branded content.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noRot="1" noChangeAspect="1"/>
          </p:cNvSpPr>
          <p:nvPr>
            <p:ph type="sldImg"/>
          </p:nvPr>
        </p:nvSpPr>
        <p:spPr>
          <a:prstGeom prst="rect">
            <a:avLst/>
          </a:prstGeom>
        </p:spPr>
        <p:txBody>
          <a:bodyPr/>
          <a:lstStyle/>
          <a:p>
            <a:endParaRPr/>
          </a:p>
        </p:txBody>
      </p:sp>
      <p:sp>
        <p:nvSpPr>
          <p:cNvPr id="717" name="Shape 717"/>
          <p:cNvSpPr>
            <a:spLocks noGrp="1"/>
          </p:cNvSpPr>
          <p:nvPr>
            <p:ph type="body" sz="quarter" idx="1"/>
          </p:nvPr>
        </p:nvSpPr>
        <p:spPr>
          <a:prstGeom prst="rect">
            <a:avLst/>
          </a:prstGeom>
        </p:spPr>
        <p:txBody>
          <a:bodyPr/>
          <a:lstStyle/>
          <a:p>
            <a:r>
              <a:t>A seed-funding platform where budding entrepreneurs pitched agri-machinery, railway-tech and construction ideas online. On a spend of just 80,000 rupees we drove 300+ signups, 450k reach and international entries. Link goes to ic-square.com.</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Shape 726"/>
          <p:cNvSpPr>
            <a:spLocks noGrp="1" noRot="1" noChangeAspect="1"/>
          </p:cNvSpPr>
          <p:nvPr>
            <p:ph type="sldImg"/>
          </p:nvPr>
        </p:nvSpPr>
        <p:spPr>
          <a:prstGeom prst="rect">
            <a:avLst/>
          </a:prstGeom>
        </p:spPr>
        <p:txBody>
          <a:bodyPr/>
          <a:lstStyle/>
          <a:p>
            <a:endParaRPr/>
          </a:p>
        </p:txBody>
      </p:sp>
      <p:sp>
        <p:nvSpPr>
          <p:cNvPr id="727" name="Shape 727"/>
          <p:cNvSpPr>
            <a:spLocks noGrp="1"/>
          </p:cNvSpPr>
          <p:nvPr>
            <p:ph type="body" sz="quarter" idx="1"/>
          </p:nvPr>
        </p:nvSpPr>
        <p:spPr>
          <a:prstGeom prst="rect">
            <a:avLst/>
          </a:prstGeom>
        </p:spPr>
        <p:txBody>
          <a:bodyPr/>
          <a:lstStyle/>
          <a:p>
            <a:r>
              <a:t>A dynamic lead-gen campaign for Escorts Farmtrac that sold 77 tractors in 45 days — a big-ticket, high-consideration purchase moved on digital.</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Shape 734"/>
          <p:cNvSpPr>
            <a:spLocks noGrp="1" noRot="1" noChangeAspect="1"/>
          </p:cNvSpPr>
          <p:nvPr>
            <p:ph type="sldImg"/>
          </p:nvPr>
        </p:nvSpPr>
        <p:spPr>
          <a:xfrm>
            <a:off x="381000" y="685800"/>
            <a:ext cx="6096000" cy="3429000"/>
          </a:xfrm>
          <a:prstGeom prst="rect">
            <a:avLst/>
          </a:prstGeom>
        </p:spPr>
        <p:txBody>
          <a:bodyPr/>
          <a:lstStyle/>
          <a:p>
            <a:endParaRPr/>
          </a:p>
        </p:txBody>
      </p:sp>
      <p:sp>
        <p:nvSpPr>
          <p:cNvPr id="735" name="Shape 735"/>
          <p:cNvSpPr>
            <a:spLocks noGrp="1"/>
          </p:cNvSpPr>
          <p:nvPr>
            <p:ph type="body" sz="quarter" idx="1"/>
          </p:nvPr>
        </p:nvSpPr>
        <p:spPr>
          <a:prstGeom prst="rect">
            <a:avLst/>
          </a:prstGeom>
        </p:spPr>
        <p:txBody>
          <a:bodyPr/>
          <a:lstStyle/>
          <a:p>
            <a:r>
              <a:t>Section four — design. Identity and packaging: the most tactile proof of craft. Things people pick up and keep.</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Shape 741"/>
          <p:cNvSpPr>
            <a:spLocks noGrp="1" noRot="1" noChangeAspect="1"/>
          </p:cNvSpPr>
          <p:nvPr>
            <p:ph type="sldImg"/>
          </p:nvPr>
        </p:nvSpPr>
        <p:spPr>
          <a:prstGeom prst="rect">
            <a:avLst/>
          </a:prstGeom>
        </p:spPr>
        <p:txBody>
          <a:bodyPr/>
          <a:lstStyle/>
          <a:p>
            <a:endParaRPr/>
          </a:p>
        </p:txBody>
      </p:sp>
      <p:sp>
        <p:nvSpPr>
          <p:cNvPr id="742" name="Shape 742"/>
          <p:cNvSpPr>
            <a:spLocks noGrp="1"/>
          </p:cNvSpPr>
          <p:nvPr>
            <p:ph type="body" sz="quarter" idx="1"/>
          </p:nvPr>
        </p:nvSpPr>
        <p:spPr>
          <a:prstGeom prst="rect">
            <a:avLst/>
          </a:prstGeom>
        </p:spPr>
        <p:txBody>
          <a:bodyPr/>
          <a:lstStyle/>
          <a:p>
            <a:r>
              <a:t>Premium packaging for Golfer's Shot barrel-aged whisky — a matte-black tube with gold Art-Deco detailing. 'Taste the good life.'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 name="Shape 748"/>
          <p:cNvSpPr>
            <a:spLocks noGrp="1" noRot="1" noChangeAspect="1"/>
          </p:cNvSpPr>
          <p:nvPr>
            <p:ph type="sldImg"/>
          </p:nvPr>
        </p:nvSpPr>
        <p:spPr>
          <a:prstGeom prst="rect">
            <a:avLst/>
          </a:prstGeom>
        </p:spPr>
        <p:txBody>
          <a:bodyPr/>
          <a:lstStyle/>
          <a:p>
            <a:endParaRPr/>
          </a:p>
        </p:txBody>
      </p:sp>
      <p:sp>
        <p:nvSpPr>
          <p:cNvPr id="749" name="Shape 749"/>
          <p:cNvSpPr>
            <a:spLocks noGrp="1"/>
          </p:cNvSpPr>
          <p:nvPr>
            <p:ph type="body" sz="quarter" idx="1"/>
          </p:nvPr>
        </p:nvSpPr>
        <p:spPr>
          <a:prstGeom prst="rect">
            <a:avLst/>
          </a:prstGeom>
        </p:spPr>
        <p:txBody>
          <a:bodyPr/>
          <a:lstStyle/>
          <a:p>
            <a:r>
              <a:t>Premium packaging for Golfer's Shot barrel-aged whisky — a matte-black tube with gold Art-Deco detailing. 'Taste the good life.'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Shape 74"/>
          <p:cNvSpPr>
            <a:spLocks noGrp="1" noRot="1" noChangeAspect="1"/>
          </p:cNvSpPr>
          <p:nvPr>
            <p:ph type="sldImg"/>
          </p:nvPr>
        </p:nvSpPr>
        <p:spPr>
          <a:prstGeom prst="rect">
            <a:avLst/>
          </a:prstGeom>
        </p:spPr>
        <p:txBody>
          <a:bodyPr/>
          <a:lstStyle/>
          <a:p>
            <a:endParaRPr/>
          </a:p>
        </p:txBody>
      </p:sp>
      <p:sp>
        <p:nvSpPr>
          <p:cNvPr id="75" name="Shape 75"/>
          <p:cNvSpPr>
            <a:spLocks noGrp="1"/>
          </p:cNvSpPr>
          <p:nvPr>
            <p:ph type="body" sz="quarter" idx="1"/>
          </p:nvPr>
        </p:nvSpPr>
        <p:spPr>
          <a:prstGeom prst="rect">
            <a:avLst/>
          </a:prstGeom>
        </p:spPr>
        <p:txBody>
          <a:bodyPr/>
          <a:lstStyle/>
          <a:p>
            <a:r>
              <a:t>Full-funnel means we own every stage under one roof — no hand-offs. Six connected capabilities, and the ampersand is deliberate: we join things together.</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Shape 760"/>
          <p:cNvSpPr>
            <a:spLocks noGrp="1" noRot="1" noChangeAspect="1"/>
          </p:cNvSpPr>
          <p:nvPr>
            <p:ph type="sldImg"/>
          </p:nvPr>
        </p:nvSpPr>
        <p:spPr>
          <a:xfrm>
            <a:off x="381000" y="685800"/>
            <a:ext cx="6096000" cy="3429000"/>
          </a:xfrm>
          <a:prstGeom prst="rect">
            <a:avLst/>
          </a:prstGeom>
        </p:spPr>
        <p:txBody>
          <a:bodyPr/>
          <a:lstStyle/>
          <a:p>
            <a:endParaRPr/>
          </a:p>
        </p:txBody>
      </p:sp>
      <p:sp>
        <p:nvSpPr>
          <p:cNvPr id="761" name="Shape 761"/>
          <p:cNvSpPr>
            <a:spLocks noGrp="1"/>
          </p:cNvSpPr>
          <p:nvPr>
            <p:ph type="body" sz="quarter" idx="1"/>
          </p:nvPr>
        </p:nvSpPr>
        <p:spPr>
          <a:prstGeom prst="rect">
            <a:avLst/>
          </a:prstGeom>
        </p:spPr>
        <p:txBody>
          <a:bodyPr/>
          <a:lstStyle/>
          <a:p>
            <a:r>
              <a:t>Structural and gift packaging — character-led confectionery boxes and premium spirit gift packs for Absolut, Bacardi and Chivas. Range across the price ladder.</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7" name="Shape 767"/>
          <p:cNvSpPr>
            <a:spLocks noGrp="1" noRot="1" noChangeAspect="1"/>
          </p:cNvSpPr>
          <p:nvPr>
            <p:ph type="sldImg"/>
          </p:nvPr>
        </p:nvSpPr>
        <p:spPr>
          <a:xfrm>
            <a:off x="381000" y="685800"/>
            <a:ext cx="6096000" cy="3429000"/>
          </a:xfrm>
          <a:prstGeom prst="rect">
            <a:avLst/>
          </a:prstGeom>
        </p:spPr>
        <p:txBody>
          <a:bodyPr/>
          <a:lstStyle/>
          <a:p>
            <a:endParaRPr/>
          </a:p>
        </p:txBody>
      </p:sp>
      <p:sp>
        <p:nvSpPr>
          <p:cNvPr id="768" name="Shape 768"/>
          <p:cNvSpPr>
            <a:spLocks noGrp="1"/>
          </p:cNvSpPr>
          <p:nvPr>
            <p:ph type="body" sz="quarter" idx="1"/>
          </p:nvPr>
        </p:nvSpPr>
        <p:spPr>
          <a:prstGeom prst="rect">
            <a:avLst/>
          </a:prstGeom>
        </p:spPr>
        <p:txBody>
          <a:bodyPr/>
          <a:lstStyle/>
          <a:p>
            <a:r>
              <a:t>Structural and gift packaging — character-led confectionery boxes and premium spirit gift packs for Absolut, Bacardi and Chivas. Range across the price ladder.</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 name="Shape 775"/>
          <p:cNvSpPr>
            <a:spLocks noGrp="1" noRot="1" noChangeAspect="1"/>
          </p:cNvSpPr>
          <p:nvPr>
            <p:ph type="sldImg"/>
          </p:nvPr>
        </p:nvSpPr>
        <p:spPr>
          <a:xfrm>
            <a:off x="381000" y="685800"/>
            <a:ext cx="6096000" cy="3429000"/>
          </a:xfrm>
          <a:prstGeom prst="rect">
            <a:avLst/>
          </a:prstGeom>
        </p:spPr>
        <p:txBody>
          <a:bodyPr/>
          <a:lstStyle/>
          <a:p>
            <a:endParaRPr/>
          </a:p>
        </p:txBody>
      </p:sp>
      <p:sp>
        <p:nvSpPr>
          <p:cNvPr id="776" name="Shape 776"/>
          <p:cNvSpPr>
            <a:spLocks noGrp="1"/>
          </p:cNvSpPr>
          <p:nvPr>
            <p:ph type="body" sz="quarter" idx="1"/>
          </p:nvPr>
        </p:nvSpPr>
        <p:spPr>
          <a:prstGeom prst="rect">
            <a:avLst/>
          </a:prstGeom>
        </p:spPr>
        <p:txBody>
          <a:bodyPr/>
          <a:lstStyle/>
          <a:p>
            <a:r>
              <a:t>A full range identity for Why Fryy — popped, not fried. One bold system, five flavour-coded packs that pop on shelf and scale.</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 name="Shape 784"/>
          <p:cNvSpPr>
            <a:spLocks noGrp="1" noRot="1" noChangeAspect="1"/>
          </p:cNvSpPr>
          <p:nvPr>
            <p:ph type="sldImg"/>
          </p:nvPr>
        </p:nvSpPr>
        <p:spPr>
          <a:prstGeom prst="rect">
            <a:avLst/>
          </a:prstGeom>
        </p:spPr>
        <p:txBody>
          <a:bodyPr/>
          <a:lstStyle/>
          <a:p>
            <a:endParaRPr/>
          </a:p>
        </p:txBody>
      </p:sp>
      <p:sp>
        <p:nvSpPr>
          <p:cNvPr id="785" name="Shape 785"/>
          <p:cNvSpPr>
            <a:spLocks noGrp="1"/>
          </p:cNvSpPr>
          <p:nvPr>
            <p:ph type="body" sz="quarter" idx="1"/>
          </p:nvPr>
        </p:nvSpPr>
        <p:spPr>
          <a:prstGeom prst="rect">
            <a:avLst/>
          </a:prstGeom>
        </p:spPr>
        <p:txBody>
          <a:bodyPr/>
          <a:lstStyle/>
          <a:p>
            <a:r>
              <a:t>A full range identity for Why Fryy — popped, not fried. One bold system, five flavour-coded packs that pop on shelf and scale.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 name="Shape 797"/>
          <p:cNvSpPr>
            <a:spLocks noGrp="1" noRot="1" noChangeAspect="1"/>
          </p:cNvSpPr>
          <p:nvPr>
            <p:ph type="sldImg"/>
          </p:nvPr>
        </p:nvSpPr>
        <p:spPr>
          <a:prstGeom prst="rect">
            <a:avLst/>
          </a:prstGeom>
        </p:spPr>
        <p:txBody>
          <a:bodyPr/>
          <a:lstStyle/>
          <a:p>
            <a:endParaRPr/>
          </a:p>
        </p:txBody>
      </p:sp>
      <p:sp>
        <p:nvSpPr>
          <p:cNvPr id="798" name="Shape 798"/>
          <p:cNvSpPr>
            <a:spLocks noGrp="1"/>
          </p:cNvSpPr>
          <p:nvPr>
            <p:ph type="body" sz="quarter" idx="1"/>
          </p:nvPr>
        </p:nvSpPr>
        <p:spPr>
          <a:prstGeom prst="rect">
            <a:avLst/>
          </a:prstGeom>
        </p:spPr>
        <p:txBody>
          <a:bodyPr/>
          <a:lstStyle/>
          <a:p>
            <a:r>
              <a:t>A full range identity for Why Fryy — popped, not fried. One bold system, five flavour-coded packs that pop on shelf and scale.</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Shape 811"/>
          <p:cNvSpPr>
            <a:spLocks noGrp="1" noRot="1" noChangeAspect="1"/>
          </p:cNvSpPr>
          <p:nvPr>
            <p:ph type="sldImg"/>
          </p:nvPr>
        </p:nvSpPr>
        <p:spPr>
          <a:prstGeom prst="rect">
            <a:avLst/>
          </a:prstGeom>
        </p:spPr>
        <p:txBody>
          <a:bodyPr/>
          <a:lstStyle/>
          <a:p>
            <a:endParaRPr/>
          </a:p>
        </p:txBody>
      </p:sp>
      <p:sp>
        <p:nvSpPr>
          <p:cNvPr id="812" name="Shape 812"/>
          <p:cNvSpPr>
            <a:spLocks noGrp="1"/>
          </p:cNvSpPr>
          <p:nvPr>
            <p:ph type="body" sz="quarter" idx="1"/>
          </p:nvPr>
        </p:nvSpPr>
        <p:spPr>
          <a:prstGeom prst="rect">
            <a:avLst/>
          </a:prstGeom>
        </p:spPr>
        <p:txBody>
          <a:bodyPr/>
          <a:lstStyle/>
          <a:p>
            <a:r>
              <a:t>A full range identity for Why Fryy — popped, not fried. One bold system, five flavour-coded packs that pop on shelf and scale.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a:spLocks noGrp="1" noRot="1" noChangeAspect="1"/>
          </p:cNvSpPr>
          <p:nvPr>
            <p:ph type="sldImg"/>
          </p:nvPr>
        </p:nvSpPr>
        <p:spPr>
          <a:prstGeom prst="rect">
            <a:avLst/>
          </a:prstGeom>
        </p:spPr>
        <p:txBody>
          <a:bodyPr/>
          <a:lstStyle/>
          <a:p>
            <a:endParaRPr/>
          </a:p>
        </p:txBody>
      </p:sp>
      <p:sp>
        <p:nvSpPr>
          <p:cNvPr id="100" name="Shape 100"/>
          <p:cNvSpPr>
            <a:spLocks noGrp="1"/>
          </p:cNvSpPr>
          <p:nvPr>
            <p:ph type="body" sz="quarter" idx="1"/>
          </p:nvPr>
        </p:nvSpPr>
        <p:spPr>
          <a:prstGeom prst="rect">
            <a:avLst/>
          </a:prstGeom>
        </p:spPr>
        <p:txBody>
          <a:bodyPr/>
          <a:lstStyle/>
          <a:p>
            <a:r>
              <a:t>Before we make anything, we interrogate the problem. Six intelligences feed every brief — this is the strategy engine that keeps our creative honest and effective.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prstGeom prst="rect">
            <a:avLst/>
          </a:prstGeom>
        </p:spPr>
        <p:txBody>
          <a:bodyPr/>
          <a:lstStyle/>
          <a:p>
            <a:endParaRPr/>
          </a:p>
        </p:txBody>
      </p:sp>
      <p:sp>
        <p:nvSpPr>
          <p:cNvPr id="119" name="Shape 119"/>
          <p:cNvSpPr>
            <a:spLocks noGrp="1"/>
          </p:cNvSpPr>
          <p:nvPr>
            <p:ph type="body" sz="quarter" idx="1"/>
          </p:nvPr>
        </p:nvSpPr>
        <p:spPr>
          <a:prstGeom prst="rect">
            <a:avLst/>
          </a:prstGeom>
        </p:spPr>
        <p:txBody>
          <a:bodyPr/>
          <a:lstStyle/>
          <a:p>
            <a:r>
              <a:t>The people you'll work with. Between the three of them, 78 years across Grey, TBWA, Lowe, McCann, Saatchi, Leo Burnett and Dentsu. Deep craft, hands-on.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noRot="1" noChangeAspect="1"/>
          </p:cNvSpPr>
          <p:nvPr>
            <p:ph type="sldImg"/>
          </p:nvPr>
        </p:nvSpPr>
        <p:spPr>
          <a:prstGeom prst="rect">
            <a:avLst/>
          </a:prstGeom>
        </p:spPr>
        <p:txBody>
          <a:bodyPr/>
          <a:lstStyle/>
          <a:p>
            <a:endParaRPr/>
          </a:p>
        </p:txBody>
      </p:sp>
      <p:sp>
        <p:nvSpPr>
          <p:cNvPr id="129" name="Shape 129"/>
          <p:cNvSpPr>
            <a:spLocks noGrp="1"/>
          </p:cNvSpPr>
          <p:nvPr>
            <p:ph type="body" sz="quarter" idx="1"/>
          </p:nvPr>
        </p:nvSpPr>
        <p:spPr>
          <a:prstGeom prst="rect">
            <a:avLst/>
          </a:prstGeom>
        </p:spPr>
        <p:txBody>
          <a:bodyPr/>
          <a:lstStyle/>
          <a:p>
            <a:r>
              <a:t>The people you'll work with. Between the three of them, 78 years across Grey, TBWA, Lowe, McCann, Saatchi, Leo Burnett and Dentsu. Deep craft, hands-on.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prstGeom prst="rect">
            <a:avLst/>
          </a:prstGeom>
        </p:spPr>
        <p:txBody>
          <a:bodyPr/>
          <a:lstStyle/>
          <a:p>
            <a:endParaRPr/>
          </a:p>
        </p:txBody>
      </p:sp>
      <p:sp>
        <p:nvSpPr>
          <p:cNvPr id="136" name="Shape 136"/>
          <p:cNvSpPr>
            <a:spLocks noGrp="1"/>
          </p:cNvSpPr>
          <p:nvPr>
            <p:ph type="body" sz="quarter" idx="1"/>
          </p:nvPr>
        </p:nvSpPr>
        <p:spPr>
          <a:prstGeom prst="rect">
            <a:avLst/>
          </a:prstGeom>
        </p:spPr>
        <p:txBody>
          <a:bodyPr/>
          <a:lstStyle/>
          <a:p>
            <a:r>
              <a:t>Proof before pitch — the recognition we've earned and the brands who keep us on speed-dial.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hape 153"/>
          <p:cNvSpPr>
            <a:spLocks noGrp="1" noRot="1" noChangeAspect="1"/>
          </p:cNvSpPr>
          <p:nvPr>
            <p:ph type="sldImg"/>
          </p:nvPr>
        </p:nvSpPr>
        <p:spPr>
          <a:prstGeom prst="rect">
            <a:avLst/>
          </a:prstGeom>
        </p:spPr>
        <p:txBody>
          <a:bodyPr/>
          <a:lstStyle/>
          <a:p>
            <a:endParaRPr/>
          </a:p>
        </p:txBody>
      </p:sp>
      <p:sp>
        <p:nvSpPr>
          <p:cNvPr id="154" name="Shape 154"/>
          <p:cNvSpPr>
            <a:spLocks noGrp="1"/>
          </p:cNvSpPr>
          <p:nvPr>
            <p:ph type="body" sz="quarter" idx="1"/>
          </p:nvPr>
        </p:nvSpPr>
        <p:spPr>
          <a:prstGeom prst="rect">
            <a:avLst/>
          </a:prstGeom>
        </p:spPr>
        <p:txBody>
          <a:bodyPr/>
          <a:lstStyle/>
          <a:p>
            <a:r>
              <a:t>Gold and silver across YouTube, social and experiential — e4m, SAMMIE, Bharat Mobility and more. Recognition for work that also performed.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14400" y="138112"/>
            <a:ext cx="16459200" cy="2262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3" name="Body Level One…"/>
          <p:cNvSpPr txBox="1">
            <a:spLocks noGrp="1"/>
          </p:cNvSpPr>
          <p:nvPr>
            <p:ph type="body" idx="1"/>
          </p:nvPr>
        </p:nvSpPr>
        <p:spPr>
          <a:xfrm>
            <a:off x="914400" y="2400300"/>
            <a:ext cx="16459200" cy="7886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839200" y="9260681"/>
            <a:ext cx="4267200" cy="547688"/>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notesSlide" Target="../notesSlides/notesSlide10.xml"/><Relationship Id="rId16"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www.youtube.com/watch?v=OogmipLe3N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https://www.youtube.com/watch?v=MU_jCWXHisc"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www.youtube.com/watch?v=RvATRfdEG5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hyperlink" Target="https://www.youtube.com/watch?v=XfoCNV5uBsI" TargetMode="External"/><Relationship Id="rId4" Type="http://schemas.openxmlformats.org/officeDocument/2006/relationships/hyperlink" Target="https://www.youtube.com/watch?v=kFAYiCVw-io"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www.youtube.com/watch?v=lY9zWtLFdU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www.youtube.com/watch?v=UBqH4CAEbBk"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https://www.youtube.com/watch?v=sHeZu-8zbtA"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hyperlink" Target="https://www.youtube.com/watch?v=vM2gfZCEpJ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www.youtube.com/watch?v=eWcKqnUNW7Q" TargetMode="External"/><Relationship Id="rId5" Type="http://schemas.openxmlformats.org/officeDocument/2006/relationships/hyperlink" Target="https://www.youtube.com/watch?v=BEGo4Vnc3Ts" TargetMode="External"/><Relationship Id="rId4" Type="http://schemas.openxmlformats.org/officeDocument/2006/relationships/hyperlink" Target="https://www.youtube.com/watch?v=vyt_RDMughM"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youtu.be/4LriF7R0PCk" TargetMode="External"/><Relationship Id="rId3" Type="http://schemas.openxmlformats.org/officeDocument/2006/relationships/image" Target="../media/image56.png"/><Relationship Id="rId7" Type="http://schemas.openxmlformats.org/officeDocument/2006/relationships/hyperlink" Target="https://youtu.be/RKk-xHrloXE"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s://youtu.be/HblCrqrqa4o" TargetMode="External"/><Relationship Id="rId5" Type="http://schemas.openxmlformats.org/officeDocument/2006/relationships/hyperlink" Target="https://www.youtube.com/watch?v=f7E80ujK_Q0" TargetMode="External"/><Relationship Id="rId4" Type="http://schemas.openxmlformats.org/officeDocument/2006/relationships/hyperlink" Target="https://www.youtube.com/watch?v=JjXttOfkBF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hyperlink" Target="https://www.youtube.com/watch?v=RoxoPuUs7IA"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www.youtube.com/watch?v=H4gDFfbQggY" TargetMode="External"/><Relationship Id="rId5" Type="http://schemas.openxmlformats.org/officeDocument/2006/relationships/hyperlink" Target="https://www.youtube.com/watch?v=4yVBa6NxxlA" TargetMode="External"/><Relationship Id="rId4" Type="http://schemas.openxmlformats.org/officeDocument/2006/relationships/hyperlink" Target="https://www.youtube.com/watch?v=FFEl5rN8OG8"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www.youtube.com/watch?v=x-UBiiQ-A98"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www.youtube.com/watch?v=nrX74iL0dZo"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s://www.youtube.com/watch?v=B9hYYezPjSs" TargetMode="External"/><Relationship Id="rId5" Type="http://schemas.openxmlformats.org/officeDocument/2006/relationships/image" Target="../media/image60.png"/><Relationship Id="rId4" Type="http://schemas.openxmlformats.org/officeDocument/2006/relationships/image" Target="../media/image63.jpe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hyperlink" Target="https://www.youtube.com/watch?v=y5X1UHadxbY" TargetMode="Externa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youtu.be/bNrK8f48nNU" TargetMode="External"/><Relationship Id="rId5" Type="http://schemas.openxmlformats.org/officeDocument/2006/relationships/image" Target="../media/image66.pn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hyperlink" Target="https://youtu.be/M9sAHiMTTZk" TargetMode="External"/><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60.png"/><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60.png"/><Relationship Id="rId7" Type="http://schemas.openxmlformats.org/officeDocument/2006/relationships/image" Target="../media/image78.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83.png"/><Relationship Id="rId4" Type="http://schemas.openxmlformats.org/officeDocument/2006/relationships/image" Target="../media/image82.png"/></Relationships>
</file>

<file path=ppt/slides/_rels/slide4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png"/><Relationship Id="rId7" Type="http://schemas.openxmlformats.org/officeDocument/2006/relationships/image" Target="../media/image87.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60.png"/><Relationship Id="rId4" Type="http://schemas.openxmlformats.org/officeDocument/2006/relationships/image" Target="../media/image85.png"/></Relationships>
</file>

<file path=ppt/slides/_rels/slide45.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60.png"/><Relationship Id="rId7" Type="http://schemas.openxmlformats.org/officeDocument/2006/relationships/image" Target="../media/image92.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pic>
        <p:nvPicPr>
          <p:cNvPr id="20" name="&amp;&amp; Gif Animation.gif" descr="&amp;&amp; Gif Animation.gif"/>
          <p:cNvPicPr>
            <a:picLocks/>
          </p:cNvPicPr>
          <p:nvPr/>
        </p:nvPicPr>
        <p:blipFill>
          <a:blip r:embed="rId3"/>
          <a:stretch>
            <a:fillRect/>
          </a:stretch>
        </p:blipFill>
        <p:spPr>
          <a:xfrm>
            <a:off x="-1" y="-1"/>
            <a:ext cx="18288001" cy="10287001"/>
          </a:xfrm>
          <a:prstGeom prst="rect">
            <a:avLst/>
          </a:prstGeom>
          <a:ln w="12700">
            <a:miter lim="400000"/>
          </a:ln>
        </p:spPr>
      </p:pic>
      <p:pic>
        <p:nvPicPr>
          <p:cNvPr id="21" name="Image" descr="Image"/>
          <p:cNvPicPr>
            <a:picLocks/>
          </p:cNvPicPr>
          <p:nvPr/>
        </p:nvPicPr>
        <p:blipFill>
          <a:blip r:embed="rId4" cstate="email">
            <a:extLst>
              <a:ext uri="{28A0092B-C50C-407E-A947-70E740481C1C}">
                <a14:useLocalDpi xmlns:a14="http://schemas.microsoft.com/office/drawing/2010/main"/>
              </a:ext>
            </a:extLst>
          </a:blip>
          <a:stretch>
            <a:fillRect/>
          </a:stretch>
        </p:blipFill>
        <p:spPr>
          <a:xfrm>
            <a:off x="-90136" y="-64057"/>
            <a:ext cx="18468272" cy="10415114"/>
          </a:xfrm>
          <a:prstGeom prst="rect">
            <a:avLst/>
          </a:prstGeom>
          <a:ln w="12700">
            <a:miter lim="400000"/>
          </a:ln>
        </p:spPr>
      </p:pic>
      <p:pic>
        <p:nvPicPr>
          <p:cNvPr id="22" name="Image" descr="Image"/>
          <p:cNvPicPr>
            <a:picLocks noChangeAspect="1"/>
          </p:cNvPicPr>
          <p:nvPr/>
        </p:nvPicPr>
        <p:blipFill>
          <a:blip r:embed="rId5" cstate="email">
            <a:alphaModFix amt="64618"/>
            <a:extLst>
              <a:ext uri="{28A0092B-C50C-407E-A947-70E740481C1C}">
                <a14:useLocalDpi xmlns:a14="http://schemas.microsoft.com/office/drawing/2010/main"/>
              </a:ext>
            </a:extLst>
          </a:blip>
          <a:stretch>
            <a:fillRect/>
          </a:stretch>
        </p:blipFill>
        <p:spPr>
          <a:xfrm>
            <a:off x="6582747" y="4480973"/>
            <a:ext cx="5122506" cy="1325053"/>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56" name="Oval"/>
          <p:cNvSpPr/>
          <p:nvPr/>
        </p:nvSpPr>
        <p:spPr>
          <a:xfrm>
            <a:off x="-1772268" y="-1639360"/>
            <a:ext cx="21832536" cy="15635867"/>
          </a:xfrm>
          <a:prstGeom prst="ellipse">
            <a:avLst/>
          </a:prstGeom>
          <a:gradFill>
            <a:gsLst>
              <a:gs pos="0">
                <a:srgbClr val="000000">
                  <a:alpha val="85000"/>
                </a:srgbClr>
              </a:gs>
              <a:gs pos="100000">
                <a:srgbClr val="000000">
                  <a:alpha val="0"/>
                </a:srgbClr>
              </a:gs>
            </a:gsLst>
            <a:lin ang="16200000"/>
          </a:gradFill>
          <a:ln w="12700">
            <a:miter lim="400000"/>
          </a:ln>
          <a:effectLst>
            <a:outerShdw blurRad="1270000" dist="585931" dir="5400000" rotWithShape="0">
              <a:srgbClr val="FFFFFF"/>
            </a:outerShdw>
          </a:effectLst>
        </p:spPr>
        <p:txBody>
          <a:bodyPr lIns="45719" rIns="45719" anchor="ctr"/>
          <a:lstStyle/>
          <a:p>
            <a:endParaRPr/>
          </a:p>
        </p:txBody>
      </p:sp>
      <p:grpSp>
        <p:nvGrpSpPr>
          <p:cNvPr id="187" name="Group"/>
          <p:cNvGrpSpPr/>
          <p:nvPr/>
        </p:nvGrpSpPr>
        <p:grpSpPr>
          <a:xfrm>
            <a:off x="1611535" y="2307194"/>
            <a:ext cx="15064919" cy="7061342"/>
            <a:chOff x="0" y="0"/>
            <a:chExt cx="15064917" cy="7061341"/>
          </a:xfrm>
        </p:grpSpPr>
        <p:sp>
          <p:nvSpPr>
            <p:cNvPr id="157" name="Circle"/>
            <p:cNvSpPr/>
            <p:nvPr/>
          </p:nvSpPr>
          <p:spPr>
            <a:xfrm>
              <a:off x="9782078" y="4969516"/>
              <a:ext cx="2022153" cy="2022153"/>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58" name="Circle"/>
            <p:cNvSpPr/>
            <p:nvPr/>
          </p:nvSpPr>
          <p:spPr>
            <a:xfrm>
              <a:off x="13042766" y="5003937"/>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59" name="Circle"/>
            <p:cNvSpPr/>
            <p:nvPr/>
          </p:nvSpPr>
          <p:spPr>
            <a:xfrm>
              <a:off x="6521387" y="0"/>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0" name="Circle"/>
            <p:cNvSpPr/>
            <p:nvPr/>
          </p:nvSpPr>
          <p:spPr>
            <a:xfrm>
              <a:off x="9782079" y="0"/>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1" name="Circle"/>
            <p:cNvSpPr/>
            <p:nvPr/>
          </p:nvSpPr>
          <p:spPr>
            <a:xfrm>
              <a:off x="13042765" y="0"/>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2" name="Circle"/>
            <p:cNvSpPr/>
            <p:nvPr/>
          </p:nvSpPr>
          <p:spPr>
            <a:xfrm>
              <a:off x="6521387" y="2519595"/>
              <a:ext cx="2022153"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3" name="Circle"/>
            <p:cNvSpPr/>
            <p:nvPr/>
          </p:nvSpPr>
          <p:spPr>
            <a:xfrm>
              <a:off x="9782080" y="2519595"/>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4" name="Circle"/>
            <p:cNvSpPr/>
            <p:nvPr/>
          </p:nvSpPr>
          <p:spPr>
            <a:xfrm>
              <a:off x="13042766" y="2519595"/>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5" name="Circle"/>
            <p:cNvSpPr/>
            <p:nvPr/>
          </p:nvSpPr>
          <p:spPr>
            <a:xfrm>
              <a:off x="6521392" y="5039190"/>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6" name="Circle"/>
            <p:cNvSpPr/>
            <p:nvPr/>
          </p:nvSpPr>
          <p:spPr>
            <a:xfrm>
              <a:off x="0" y="2519595"/>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7" name="Circle"/>
            <p:cNvSpPr/>
            <p:nvPr/>
          </p:nvSpPr>
          <p:spPr>
            <a:xfrm>
              <a:off x="3260692" y="2519595"/>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8" name="Circle"/>
            <p:cNvSpPr/>
            <p:nvPr/>
          </p:nvSpPr>
          <p:spPr>
            <a:xfrm>
              <a:off x="4" y="4969516"/>
              <a:ext cx="2022152" cy="2022153"/>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69" name="Circle"/>
            <p:cNvSpPr/>
            <p:nvPr/>
          </p:nvSpPr>
          <p:spPr>
            <a:xfrm>
              <a:off x="3260697" y="4969516"/>
              <a:ext cx="2022152" cy="2022153"/>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70" name="Circle"/>
            <p:cNvSpPr/>
            <p:nvPr/>
          </p:nvSpPr>
          <p:spPr>
            <a:xfrm>
              <a:off x="3260702" y="0"/>
              <a:ext cx="2022153"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sp>
          <p:nvSpPr>
            <p:cNvPr id="171" name="Circle"/>
            <p:cNvSpPr/>
            <p:nvPr/>
          </p:nvSpPr>
          <p:spPr>
            <a:xfrm>
              <a:off x="12" y="0"/>
              <a:ext cx="2022152" cy="2022152"/>
            </a:xfrm>
            <a:prstGeom prst="ellipse">
              <a:avLst/>
            </a:prstGeom>
            <a:solidFill>
              <a:srgbClr val="535353"/>
            </a:solidFill>
            <a:ln w="12700" cap="flat">
              <a:noFill/>
              <a:miter lim="400000"/>
            </a:ln>
            <a:effectLst>
              <a:outerShdw blurRad="355600" rotWithShape="0">
                <a:srgbClr val="000000">
                  <a:alpha val="75000"/>
                </a:srgbClr>
              </a:outerShdw>
            </a:effectLst>
          </p:spPr>
          <p:txBody>
            <a:bodyPr wrap="square" lIns="45719" tIns="45719" rIns="45719" bIns="45719" numCol="1" anchor="ctr">
              <a:noAutofit/>
            </a:bodyPr>
            <a:lstStyle/>
            <a:p>
              <a:endParaRPr/>
            </a:p>
          </p:txBody>
        </p:sp>
        <p:pic>
          <p:nvPicPr>
            <p:cNvPr id="172" name="ELEMENTS-28.png" descr="ELEMENTS-28.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3" y="4969517"/>
              <a:ext cx="2022150" cy="2022151"/>
            </a:xfrm>
            <a:prstGeom prst="rect">
              <a:avLst/>
            </a:prstGeom>
            <a:ln w="12700" cap="flat">
              <a:noFill/>
              <a:miter lim="400000"/>
            </a:ln>
            <a:effectLst/>
          </p:spPr>
        </p:pic>
        <p:pic>
          <p:nvPicPr>
            <p:cNvPr id="173" name="ELEMENTS_Greenlam.png" descr="ELEMENTS_Greenlam.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3260701" y="4969517"/>
              <a:ext cx="2022151" cy="2022151"/>
            </a:xfrm>
            <a:prstGeom prst="rect">
              <a:avLst/>
            </a:prstGeom>
            <a:ln w="12700" cap="flat">
              <a:noFill/>
              <a:miter lim="400000"/>
            </a:ln>
            <a:effectLst/>
          </p:spPr>
        </p:pic>
        <p:pic>
          <p:nvPicPr>
            <p:cNvPr id="174" name="ELEMENTS-36.png" descr="ELEMENTS-36.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521390" y="5039190"/>
              <a:ext cx="2022150" cy="2022150"/>
            </a:xfrm>
            <a:prstGeom prst="rect">
              <a:avLst/>
            </a:prstGeom>
            <a:ln w="12700" cap="flat">
              <a:noFill/>
              <a:miter lim="400000"/>
            </a:ln>
            <a:effectLst/>
          </p:spPr>
        </p:pic>
        <p:pic>
          <p:nvPicPr>
            <p:cNvPr id="175" name="ELEMENTS_Tostem.png" descr="ELEMENTS_Tostem.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82078" y="4969517"/>
              <a:ext cx="2022150" cy="2022151"/>
            </a:xfrm>
            <a:prstGeom prst="rect">
              <a:avLst/>
            </a:prstGeom>
            <a:ln w="12700" cap="flat">
              <a:noFill/>
              <a:miter lim="400000"/>
            </a:ln>
            <a:effectLst/>
          </p:spPr>
        </p:pic>
        <p:pic>
          <p:nvPicPr>
            <p:cNvPr id="176" name="ELEMENTS-25.png" descr="ELEMENTS-25.pn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13042766" y="5003937"/>
              <a:ext cx="2022150" cy="2022151"/>
            </a:xfrm>
            <a:prstGeom prst="rect">
              <a:avLst/>
            </a:prstGeom>
            <a:ln w="12700" cap="flat">
              <a:noFill/>
              <a:miter lim="400000"/>
            </a:ln>
            <a:effectLst/>
          </p:spPr>
        </p:pic>
        <p:pic>
          <p:nvPicPr>
            <p:cNvPr id="177" name="ELEMENTS-22.png" descr="ELEMENTS-22.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3" y="2501969"/>
              <a:ext cx="2022150" cy="2022151"/>
            </a:xfrm>
            <a:prstGeom prst="rect">
              <a:avLst/>
            </a:prstGeom>
            <a:ln w="12700" cap="flat">
              <a:noFill/>
              <a:miter lim="400000"/>
            </a:ln>
            <a:effectLst/>
          </p:spPr>
        </p:pic>
        <p:pic>
          <p:nvPicPr>
            <p:cNvPr id="178" name="ELEMENTS-33.png" descr="ELEMENTS-33.pn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3260701" y="2501969"/>
              <a:ext cx="2022151" cy="2022151"/>
            </a:xfrm>
            <a:prstGeom prst="rect">
              <a:avLst/>
            </a:prstGeom>
            <a:ln w="12700" cap="flat">
              <a:noFill/>
              <a:miter lim="400000"/>
            </a:ln>
            <a:effectLst/>
          </p:spPr>
        </p:pic>
        <p:pic>
          <p:nvPicPr>
            <p:cNvPr id="179" name="ELEMENTS-35.png" descr="ELEMENTS-35.png"/>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6521390" y="2501969"/>
              <a:ext cx="2022150" cy="2022151"/>
            </a:xfrm>
            <a:prstGeom prst="rect">
              <a:avLst/>
            </a:prstGeom>
            <a:ln w="12700" cap="flat">
              <a:noFill/>
              <a:miter lim="400000"/>
            </a:ln>
            <a:effectLst/>
          </p:spPr>
        </p:pic>
        <p:pic>
          <p:nvPicPr>
            <p:cNvPr id="180" name="ELEMENTS_Boroline.png" descr="ELEMENTS_Boroline.png"/>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9782078" y="2501969"/>
              <a:ext cx="2022150" cy="2022151"/>
            </a:xfrm>
            <a:prstGeom prst="rect">
              <a:avLst/>
            </a:prstGeom>
            <a:ln w="12700" cap="flat">
              <a:noFill/>
              <a:miter lim="400000"/>
            </a:ln>
            <a:effectLst/>
          </p:spPr>
        </p:pic>
        <p:pic>
          <p:nvPicPr>
            <p:cNvPr id="181" name="ELEMENTS-21.png" descr="ELEMENTS-21.png"/>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a:xfrm>
              <a:off x="13042766" y="2501969"/>
              <a:ext cx="2022151" cy="2022151"/>
            </a:xfrm>
            <a:prstGeom prst="rect">
              <a:avLst/>
            </a:prstGeom>
            <a:ln w="12700" cap="flat">
              <a:noFill/>
              <a:miter lim="400000"/>
            </a:ln>
            <a:effectLst/>
          </p:spPr>
        </p:pic>
        <p:pic>
          <p:nvPicPr>
            <p:cNvPr id="182" name="ELEMENTS-26.png" descr="ELEMENTS-26.png"/>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a:xfrm>
              <a:off x="13" y="0"/>
              <a:ext cx="2022150" cy="2022151"/>
            </a:xfrm>
            <a:prstGeom prst="rect">
              <a:avLst/>
            </a:prstGeom>
            <a:ln w="12700" cap="flat">
              <a:noFill/>
              <a:miter lim="400000"/>
            </a:ln>
            <a:effectLst/>
          </p:spPr>
        </p:pic>
        <p:pic>
          <p:nvPicPr>
            <p:cNvPr id="183" name="ELEMENTS-24.png" descr="ELEMENTS-24.png"/>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a:xfrm>
              <a:off x="3260701" y="0"/>
              <a:ext cx="2022151" cy="2022151"/>
            </a:xfrm>
            <a:prstGeom prst="rect">
              <a:avLst/>
            </a:prstGeom>
            <a:ln w="12700" cap="flat">
              <a:noFill/>
              <a:miter lim="400000"/>
            </a:ln>
            <a:effectLst/>
          </p:spPr>
        </p:pic>
        <p:pic>
          <p:nvPicPr>
            <p:cNvPr id="184" name="ELEMENTS-23.png" descr="ELEMENTS-23.png"/>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a:xfrm>
              <a:off x="6521390" y="0"/>
              <a:ext cx="2022150" cy="2022151"/>
            </a:xfrm>
            <a:prstGeom prst="rect">
              <a:avLst/>
            </a:prstGeom>
            <a:ln w="12700" cap="flat">
              <a:noFill/>
              <a:miter lim="400000"/>
            </a:ln>
            <a:effectLst/>
          </p:spPr>
        </p:pic>
        <p:pic>
          <p:nvPicPr>
            <p:cNvPr id="185" name="ELEMENTS-29.png" descr="ELEMENTS-29.png"/>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a:xfrm>
              <a:off x="9782078" y="0"/>
              <a:ext cx="2022150" cy="2022151"/>
            </a:xfrm>
            <a:prstGeom prst="rect">
              <a:avLst/>
            </a:prstGeom>
            <a:ln w="12700" cap="flat">
              <a:noFill/>
              <a:miter lim="400000"/>
            </a:ln>
            <a:effectLst/>
          </p:spPr>
        </p:pic>
        <p:pic>
          <p:nvPicPr>
            <p:cNvPr id="186" name="ELEMENTS-32.png" descr="ELEMENTS-32.png"/>
            <p:cNvPicPr>
              <a:picLocks noChangeAspect="1"/>
            </p:cNvPicPr>
            <p:nvPr/>
          </p:nvPicPr>
          <p:blipFill>
            <a:blip r:embed="rId17" cstate="email">
              <a:extLst>
                <a:ext uri="{28A0092B-C50C-407E-A947-70E740481C1C}">
                  <a14:useLocalDpi xmlns:a14="http://schemas.microsoft.com/office/drawing/2010/main"/>
                </a:ext>
              </a:extLst>
            </a:blip>
            <a:srcRect/>
            <a:stretch>
              <a:fillRect/>
            </a:stretch>
          </p:blipFill>
          <p:spPr>
            <a:xfrm>
              <a:off x="13042766" y="0"/>
              <a:ext cx="2022151" cy="2022151"/>
            </a:xfrm>
            <a:prstGeom prst="rect">
              <a:avLst/>
            </a:prstGeom>
            <a:ln w="12700" cap="flat">
              <a:noFill/>
              <a:miter lim="400000"/>
            </a:ln>
            <a:effectLst/>
          </p:spPr>
        </p:pic>
      </p:grpSp>
      <p:sp>
        <p:nvSpPr>
          <p:cNvPr id="188" name="Text 0"/>
          <p:cNvSpPr txBox="1"/>
          <p:nvPr/>
        </p:nvSpPr>
        <p:spPr>
          <a:xfrm>
            <a:off x="1047750" y="762000"/>
            <a:ext cx="4331957" cy="304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79FBC1"/>
                </a:solidFill>
                <a:latin typeface="Arial"/>
                <a:ea typeface="Arial"/>
                <a:cs typeface="Arial"/>
                <a:sym typeface="Arial"/>
              </a:defRPr>
            </a:lvl1pPr>
          </a:lstStyle>
          <a:p>
            <a:r>
              <a:t>OUR CLIENTS</a:t>
            </a:r>
          </a:p>
        </p:txBody>
      </p:sp>
      <p:sp>
        <p:nvSpPr>
          <p:cNvPr id="189" name="Text 1"/>
          <p:cNvSpPr txBox="1"/>
          <p:nvPr/>
        </p:nvSpPr>
        <p:spPr>
          <a:xfrm>
            <a:off x="1047750" y="1200150"/>
            <a:ext cx="4739746" cy="60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13816">
              <a:defRPr sz="4005" b="1" spc="-89">
                <a:solidFill>
                  <a:srgbClr val="FFFFFF"/>
                </a:solidFill>
                <a:latin typeface="Arial"/>
                <a:ea typeface="Arial"/>
                <a:cs typeface="Arial"/>
                <a:sym typeface="Arial"/>
              </a:defRPr>
            </a:lvl1pPr>
          </a:lstStyle>
          <a:p>
            <a:r>
              <a:t>Brands we partner</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pic>
        <p:nvPicPr>
          <p:cNvPr id="193" name="Image 0" descr="Image 0"/>
          <p:cNvPicPr>
            <a:picLocks noChangeAspect="1"/>
          </p:cNvPicPr>
          <p:nvPr/>
        </p:nvPicPr>
        <p:blipFill>
          <a:blip r:embed="rId3" cstate="email">
            <a:alphaModFix amt="6000"/>
            <a:extLst>
              <a:ext uri="{28A0092B-C50C-407E-A947-70E740481C1C}">
                <a14:useLocalDpi xmlns:a14="http://schemas.microsoft.com/office/drawing/2010/main"/>
              </a:ext>
            </a:extLst>
          </a:blip>
          <a:stretch>
            <a:fillRect/>
          </a:stretch>
        </p:blipFill>
        <p:spPr>
          <a:xfrm>
            <a:off x="2365027" y="0"/>
            <a:ext cx="18970974" cy="10287000"/>
          </a:xfrm>
          <a:prstGeom prst="rect">
            <a:avLst/>
          </a:prstGeom>
          <a:ln w="12700">
            <a:miter lim="400000"/>
          </a:ln>
        </p:spPr>
      </p:pic>
      <p:sp>
        <p:nvSpPr>
          <p:cNvPr id="194" name="Text 0"/>
          <p:cNvSpPr txBox="1"/>
          <p:nvPr/>
        </p:nvSpPr>
        <p:spPr>
          <a:xfrm>
            <a:off x="1047750" y="2508725"/>
            <a:ext cx="17811750" cy="333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lnSpcReduction="10000"/>
          </a:bodyPr>
          <a:lstStyle>
            <a:lvl1pPr>
              <a:defRPr sz="1900" b="1" spc="400">
                <a:solidFill>
                  <a:srgbClr val="79FBC1"/>
                </a:solidFill>
                <a:latin typeface="Arial"/>
                <a:ea typeface="Arial"/>
                <a:cs typeface="Arial"/>
                <a:sym typeface="Arial"/>
              </a:defRPr>
            </a:lvl1pPr>
          </a:lstStyle>
          <a:p>
            <a:r>
              <a:rPr dirty="0"/>
              <a:t>THE WORK · 01 / 04</a:t>
            </a:r>
          </a:p>
        </p:txBody>
      </p:sp>
      <p:sp>
        <p:nvSpPr>
          <p:cNvPr id="195" name="Text 3"/>
          <p:cNvSpPr txBox="1"/>
          <p:nvPr/>
        </p:nvSpPr>
        <p:spPr>
          <a:xfrm>
            <a:off x="1047750" y="6929767"/>
            <a:ext cx="10739995" cy="933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2500">
                <a:solidFill>
                  <a:srgbClr val="B7B7BE"/>
                </a:solidFill>
                <a:latin typeface="Arial"/>
                <a:ea typeface="Arial"/>
                <a:cs typeface="Arial"/>
                <a:sym typeface="Arial"/>
              </a:defRPr>
            </a:lvl1pPr>
          </a:lstStyle>
          <a:p>
            <a:r>
              <a:t>Stories that carry a brand's whole world in thirty seconds or a full campaign.</a:t>
            </a:r>
          </a:p>
        </p:txBody>
      </p:sp>
      <p:sp>
        <p:nvSpPr>
          <p:cNvPr id="196" name="Films"/>
          <p:cNvSpPr txBox="1"/>
          <p:nvPr/>
        </p:nvSpPr>
        <p:spPr>
          <a:xfrm>
            <a:off x="3916534" y="4828181"/>
            <a:ext cx="4794387" cy="2377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0000"/>
              </a:lnSpc>
              <a:defRPr sz="15000" spc="-401">
                <a:solidFill>
                  <a:srgbClr val="FFFFFF"/>
                </a:solidFill>
                <a:latin typeface="Bricolage Grotesque 24pt Bold"/>
                <a:ea typeface="Bricolage Grotesque 24pt Bold"/>
                <a:cs typeface="Bricolage Grotesque 24pt Bold"/>
                <a:sym typeface="Bricolage Grotesque 24pt Bold"/>
              </a:defRPr>
            </a:lvl1pPr>
          </a:lstStyle>
          <a:p>
            <a:r>
              <a:t>Films</a:t>
            </a:r>
          </a:p>
        </p:txBody>
      </p:sp>
      <p:sp>
        <p:nvSpPr>
          <p:cNvPr id="197" name="01"/>
          <p:cNvSpPr txBox="1"/>
          <p:nvPr/>
        </p:nvSpPr>
        <p:spPr>
          <a:xfrm>
            <a:off x="770620" y="2842101"/>
            <a:ext cx="2950211" cy="3520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80000"/>
              </a:lnSpc>
              <a:defRPr sz="22500">
                <a:ln w="19050" cap="flat">
                  <a:solidFill>
                    <a:srgbClr val="FFFFFF"/>
                  </a:solidFill>
                  <a:prstDash val="solid"/>
                  <a:round/>
                </a:ln>
                <a:noFill/>
                <a:latin typeface="Bricolage Grotesque 24pt Bold"/>
                <a:ea typeface="Bricolage Grotesque 24pt Bold"/>
                <a:cs typeface="Bricolage Grotesque 24pt Bold"/>
                <a:sym typeface="Bricolage Grotesque 24pt Bold"/>
              </a:defRPr>
            </a:lvl1pPr>
          </a:lstStyle>
          <a:p>
            <a:r>
              <a:rPr dirty="0"/>
              <a:t>01</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01" name="Screenshot 2026-07-27 at 5.41.24 PM.png" descr="Screenshot 2026-07-27 at 5.41.24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295" y="-63864"/>
            <a:ext cx="18382590" cy="10350864"/>
          </a:xfrm>
          <a:prstGeom prst="rect">
            <a:avLst/>
          </a:prstGeom>
          <a:ln w="12700">
            <a:miter lim="400000"/>
          </a:ln>
        </p:spPr>
      </p:pic>
      <p:sp>
        <p:nvSpPr>
          <p:cNvPr id="202" name="Text 1"/>
          <p:cNvSpPr txBox="1"/>
          <p:nvPr/>
        </p:nvSpPr>
        <p:spPr>
          <a:xfrm>
            <a:off x="1047750" y="6172200"/>
            <a:ext cx="6852137" cy="304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cap="all" spc="380">
                <a:solidFill>
                  <a:srgbClr val="FFC21E"/>
                </a:solidFill>
                <a:latin typeface="Arial"/>
                <a:ea typeface="Arial"/>
                <a:cs typeface="Arial"/>
                <a:sym typeface="Arial"/>
              </a:defRPr>
            </a:lvl1pPr>
          </a:lstStyle>
          <a:p>
            <a:r>
              <a:t>Tata Motors - Buses &amp; Vans</a:t>
            </a:r>
          </a:p>
        </p:txBody>
      </p:sp>
      <p:sp>
        <p:nvSpPr>
          <p:cNvPr id="203" name="Text 2"/>
          <p:cNvSpPr txBox="1"/>
          <p:nvPr/>
        </p:nvSpPr>
        <p:spPr>
          <a:xfrm>
            <a:off x="1047750" y="6648450"/>
            <a:ext cx="10791825" cy="167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Har Din Happy</a:t>
            </a:r>
          </a:p>
        </p:txBody>
      </p:sp>
      <p:grpSp>
        <p:nvGrpSpPr>
          <p:cNvPr id="208" name="Group">
            <a:hlinkClick r:id="rId4"/>
          </p:cNvPr>
          <p:cNvGrpSpPr/>
          <p:nvPr/>
        </p:nvGrpSpPr>
        <p:grpSpPr>
          <a:xfrm>
            <a:off x="1047750" y="8783435"/>
            <a:ext cx="2230522" cy="473479"/>
            <a:chOff x="0" y="0"/>
            <a:chExt cx="2230521" cy="473477"/>
          </a:xfrm>
        </p:grpSpPr>
        <p:sp>
          <p:nvSpPr>
            <p:cNvPr id="204"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05"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06"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207"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12" name="Screenshot 2026-07-27 at 5.42.01 PM.png" descr="Screenshot 2026-07-27 at 5.42.01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324"/>
            <a:ext cx="18288001" cy="10284352"/>
          </a:xfrm>
          <a:prstGeom prst="rect">
            <a:avLst/>
          </a:prstGeom>
          <a:ln w="12700">
            <a:miter lim="400000"/>
          </a:ln>
        </p:spPr>
      </p:pic>
      <p:grpSp>
        <p:nvGrpSpPr>
          <p:cNvPr id="217" name="Group">
            <a:hlinkClick r:id="rId4"/>
          </p:cNvPr>
          <p:cNvGrpSpPr/>
          <p:nvPr/>
        </p:nvGrpSpPr>
        <p:grpSpPr>
          <a:xfrm>
            <a:off x="1164169" y="8647079"/>
            <a:ext cx="2230523" cy="473479"/>
            <a:chOff x="0" y="0"/>
            <a:chExt cx="2230521" cy="473477"/>
          </a:xfrm>
        </p:grpSpPr>
        <p:sp>
          <p:nvSpPr>
            <p:cNvPr id="213"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14"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15"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216"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218" name="HMD - Crest Mobile"/>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cap="all" spc="400">
                <a:solidFill>
                  <a:srgbClr val="FFC21E"/>
                </a:solidFill>
                <a:latin typeface="Arial"/>
                <a:ea typeface="Arial"/>
                <a:cs typeface="Arial"/>
                <a:sym typeface="Arial"/>
              </a:defRPr>
            </a:lvl1pPr>
          </a:lstStyle>
          <a:p>
            <a:r>
              <a:t>HMD - Crest Mobile</a:t>
            </a:r>
          </a:p>
        </p:txBody>
      </p:sp>
      <p:sp>
        <p:nvSpPr>
          <p:cNvPr id="219" name="Hands-free selfie"/>
          <p:cNvSpPr txBox="1"/>
          <p:nvPr/>
        </p:nvSpPr>
        <p:spPr>
          <a:xfrm>
            <a:off x="1034808" y="6700183"/>
            <a:ext cx="6805906" cy="1094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Hands-free selfie</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23" name="Screenshot 2026-07-27 at 5.42.33 PM.png" descr="Screenshot 2026-07-27 at 5.42.33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45" y="-38067"/>
            <a:ext cx="18383794" cy="10350467"/>
          </a:xfrm>
          <a:prstGeom prst="rect">
            <a:avLst/>
          </a:prstGeom>
          <a:ln w="12700">
            <a:miter lim="400000"/>
          </a:ln>
        </p:spPr>
      </p:pic>
      <p:grpSp>
        <p:nvGrpSpPr>
          <p:cNvPr id="228" name="Group">
            <a:hlinkClick r:id="rId4"/>
          </p:cNvPr>
          <p:cNvGrpSpPr/>
          <p:nvPr/>
        </p:nvGrpSpPr>
        <p:grpSpPr>
          <a:xfrm>
            <a:off x="1164169" y="8647079"/>
            <a:ext cx="2230523" cy="473479"/>
            <a:chOff x="0" y="0"/>
            <a:chExt cx="2230521" cy="473477"/>
          </a:xfrm>
        </p:grpSpPr>
        <p:sp>
          <p:nvSpPr>
            <p:cNvPr id="224"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25"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26"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227"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229" name="HMD - Vibe 5G"/>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cap="all" spc="400">
                <a:solidFill>
                  <a:srgbClr val="FFC21E"/>
                </a:solidFill>
                <a:latin typeface="Arial"/>
                <a:ea typeface="Arial"/>
                <a:cs typeface="Arial"/>
                <a:sym typeface="Arial"/>
              </a:defRPr>
            </a:lvl1pPr>
          </a:lstStyle>
          <a:p>
            <a:r>
              <a:t>HMD - Vibe 5G</a:t>
            </a:r>
          </a:p>
        </p:txBody>
      </p:sp>
      <p:sp>
        <p:nvSpPr>
          <p:cNvPr id="230" name="Issa Vibe"/>
          <p:cNvSpPr txBox="1"/>
          <p:nvPr/>
        </p:nvSpPr>
        <p:spPr>
          <a:xfrm>
            <a:off x="1034808" y="6700183"/>
            <a:ext cx="3614218" cy="1094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Issa Vibe</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34" name="Screenshot 2026-07-27 at 5.44.35 PM.png" descr="Screenshot 2026-07-27 at 5.44.35 PM.png"/>
          <p:cNvPicPr>
            <a:picLocks noChangeAspect="1"/>
          </p:cNvPicPr>
          <p:nvPr/>
        </p:nvPicPr>
        <p:blipFill>
          <a:blip r:embed="rId3" cstate="email">
            <a:alphaModFix amt="70873"/>
            <a:extLst>
              <a:ext uri="{28A0092B-C50C-407E-A947-70E740481C1C}">
                <a14:useLocalDpi xmlns:a14="http://schemas.microsoft.com/office/drawing/2010/main"/>
              </a:ext>
            </a:extLst>
          </a:blip>
          <a:stretch>
            <a:fillRect/>
          </a:stretch>
        </p:blipFill>
        <p:spPr>
          <a:xfrm>
            <a:off x="0" y="3705"/>
            <a:ext cx="18288001" cy="10283295"/>
          </a:xfrm>
          <a:prstGeom prst="rect">
            <a:avLst/>
          </a:prstGeom>
          <a:ln w="12700">
            <a:miter lim="400000"/>
          </a:ln>
        </p:spPr>
      </p:pic>
      <p:grpSp>
        <p:nvGrpSpPr>
          <p:cNvPr id="239" name="Group">
            <a:hlinkClick r:id="rId4"/>
          </p:cNvPr>
          <p:cNvGrpSpPr/>
          <p:nvPr/>
        </p:nvGrpSpPr>
        <p:grpSpPr>
          <a:xfrm>
            <a:off x="3472759" y="8647079"/>
            <a:ext cx="2230523" cy="473479"/>
            <a:chOff x="0" y="0"/>
            <a:chExt cx="2230521" cy="473477"/>
          </a:xfrm>
        </p:grpSpPr>
        <p:sp>
          <p:nvSpPr>
            <p:cNvPr id="235"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36"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37"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238"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240" name="HMD - 105 LAUNCH"/>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cap="all" spc="400">
                <a:solidFill>
                  <a:srgbClr val="FFC21E"/>
                </a:solidFill>
                <a:latin typeface="Arial"/>
                <a:ea typeface="Arial"/>
                <a:cs typeface="Arial"/>
                <a:sym typeface="Arial"/>
              </a:defRPr>
            </a:lvl1pPr>
          </a:lstStyle>
          <a:p>
            <a:r>
              <a:t>HMD - 105 LAUNCH</a:t>
            </a:r>
          </a:p>
        </p:txBody>
      </p:sp>
      <p:sp>
        <p:nvSpPr>
          <p:cNvPr id="241" name="Khoob Chalega"/>
          <p:cNvSpPr txBox="1"/>
          <p:nvPr/>
        </p:nvSpPr>
        <p:spPr>
          <a:xfrm>
            <a:off x="1034808" y="6700183"/>
            <a:ext cx="6018506" cy="1094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Khoob Chalega</a:t>
            </a:r>
          </a:p>
        </p:txBody>
      </p:sp>
      <p:grpSp>
        <p:nvGrpSpPr>
          <p:cNvPr id="246" name="Group">
            <a:hlinkClick r:id="rId5"/>
          </p:cNvPr>
          <p:cNvGrpSpPr/>
          <p:nvPr/>
        </p:nvGrpSpPr>
        <p:grpSpPr>
          <a:xfrm>
            <a:off x="12483603" y="8647079"/>
            <a:ext cx="2230522" cy="473479"/>
            <a:chOff x="0" y="0"/>
            <a:chExt cx="2230521" cy="473477"/>
          </a:xfrm>
        </p:grpSpPr>
        <p:sp>
          <p:nvSpPr>
            <p:cNvPr id="242"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43"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44"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245"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50" name="Screenshot 2026-07-27 at 5.45.17 PM.png" descr="Screenshot 2026-07-27 at 5.45.17 PM.png"/>
          <p:cNvPicPr>
            <a:picLocks noChangeAspect="1"/>
          </p:cNvPicPr>
          <p:nvPr/>
        </p:nvPicPr>
        <p:blipFill>
          <a:blip r:embed="rId3" cstate="email">
            <a:alphaModFix amt="70873"/>
            <a:extLst>
              <a:ext uri="{28A0092B-C50C-407E-A947-70E740481C1C}">
                <a14:useLocalDpi xmlns:a14="http://schemas.microsoft.com/office/drawing/2010/main"/>
              </a:ext>
            </a:extLst>
          </a:blip>
          <a:stretch>
            <a:fillRect/>
          </a:stretch>
        </p:blipFill>
        <p:spPr>
          <a:xfrm>
            <a:off x="10673" y="-1"/>
            <a:ext cx="18277327" cy="10287001"/>
          </a:xfrm>
          <a:prstGeom prst="rect">
            <a:avLst/>
          </a:prstGeom>
          <a:ln w="12700">
            <a:miter lim="400000"/>
          </a:ln>
        </p:spPr>
      </p:pic>
      <p:grpSp>
        <p:nvGrpSpPr>
          <p:cNvPr id="255" name="Group">
            <a:hlinkClick r:id="rId4"/>
          </p:cNvPr>
          <p:cNvGrpSpPr/>
          <p:nvPr/>
        </p:nvGrpSpPr>
        <p:grpSpPr>
          <a:xfrm>
            <a:off x="1110559" y="8647079"/>
            <a:ext cx="2230523" cy="473479"/>
            <a:chOff x="0" y="0"/>
            <a:chExt cx="2230521" cy="473477"/>
          </a:xfrm>
        </p:grpSpPr>
        <p:sp>
          <p:nvSpPr>
            <p:cNvPr id="251"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52"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53"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254"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256" name="HMD - 130 LAUNCH"/>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cap="all" spc="400">
                <a:solidFill>
                  <a:srgbClr val="FFC21E"/>
                </a:solidFill>
                <a:latin typeface="Arial"/>
                <a:ea typeface="Arial"/>
                <a:cs typeface="Arial"/>
                <a:sym typeface="Arial"/>
              </a:defRPr>
            </a:lvl1pPr>
          </a:lstStyle>
          <a:p>
            <a:r>
              <a:t>HMD - 130 LAUNCH</a:t>
            </a:r>
          </a:p>
        </p:txBody>
      </p:sp>
      <p:sp>
        <p:nvSpPr>
          <p:cNvPr id="257" name="Ab India Sunega Loud"/>
          <p:cNvSpPr txBox="1"/>
          <p:nvPr/>
        </p:nvSpPr>
        <p:spPr>
          <a:xfrm>
            <a:off x="1034808" y="6700183"/>
            <a:ext cx="8530540" cy="1094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Ab India Sunega Loud</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61" name="Screenshot 2026-07-27 at 5.46.13 PM.png" descr="Screenshot 2026-07-27 at 5.46.13 PM.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8082" y="-96"/>
            <a:ext cx="18324164" cy="10287097"/>
          </a:xfrm>
          <a:prstGeom prst="rect">
            <a:avLst/>
          </a:prstGeom>
          <a:ln w="12700">
            <a:miter lim="400000"/>
          </a:ln>
        </p:spPr>
      </p:pic>
      <p:sp>
        <p:nvSpPr>
          <p:cNvPr id="262" name="Text 2"/>
          <p:cNvSpPr txBox="1"/>
          <p:nvPr/>
        </p:nvSpPr>
        <p:spPr>
          <a:xfrm>
            <a:off x="1047750" y="6648450"/>
            <a:ext cx="10791825" cy="167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The Bold Look of Kohler</a:t>
            </a:r>
          </a:p>
        </p:txBody>
      </p:sp>
      <p:grpSp>
        <p:nvGrpSpPr>
          <p:cNvPr id="267" name="Group">
            <a:hlinkClick r:id="rId4"/>
          </p:cNvPr>
          <p:cNvGrpSpPr/>
          <p:nvPr/>
        </p:nvGrpSpPr>
        <p:grpSpPr>
          <a:xfrm>
            <a:off x="1047750" y="8783435"/>
            <a:ext cx="2230522" cy="473479"/>
            <a:chOff x="0" y="0"/>
            <a:chExt cx="2230521" cy="473477"/>
          </a:xfrm>
        </p:grpSpPr>
        <p:sp>
          <p:nvSpPr>
            <p:cNvPr id="263"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64"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65"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266" name="Text 6"/>
            <p:cNvSpPr txBox="1"/>
            <p:nvPr/>
          </p:nvSpPr>
          <p:spPr>
            <a:xfrm>
              <a:off x="537460" y="137565"/>
              <a:ext cx="1526631" cy="2175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268" name="BRAND FILM · KOHLER - STEAM SHOWER"/>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spc="400">
                <a:solidFill>
                  <a:srgbClr val="FFC21E"/>
                </a:solidFill>
                <a:latin typeface="Arial"/>
                <a:ea typeface="Arial"/>
                <a:cs typeface="Arial"/>
                <a:sym typeface="Arial"/>
              </a:defRPr>
            </a:lvl1pPr>
          </a:lstStyle>
          <a:p>
            <a:r>
              <a:t>BRAND FILM · KOHLER - STEAM SHOWER</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72" name="Screenshot 2026-07-27 at 5.47.09 PM.png" descr="Screenshot 2026-07-27 at 5.47.09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5734"/>
            <a:ext cx="18288001" cy="10275532"/>
          </a:xfrm>
          <a:prstGeom prst="rect">
            <a:avLst/>
          </a:prstGeom>
          <a:ln w="12700">
            <a:miter lim="400000"/>
          </a:ln>
        </p:spPr>
      </p:pic>
      <p:sp>
        <p:nvSpPr>
          <p:cNvPr id="273" name="Text 2"/>
          <p:cNvSpPr txBox="1"/>
          <p:nvPr/>
        </p:nvSpPr>
        <p:spPr>
          <a:xfrm>
            <a:off x="1047750" y="6648450"/>
            <a:ext cx="10791825" cy="167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The Bold Look of Kohler</a:t>
            </a:r>
          </a:p>
        </p:txBody>
      </p:sp>
      <p:grpSp>
        <p:nvGrpSpPr>
          <p:cNvPr id="278" name="Group">
            <a:hlinkClick r:id="rId4"/>
          </p:cNvPr>
          <p:cNvGrpSpPr/>
          <p:nvPr/>
        </p:nvGrpSpPr>
        <p:grpSpPr>
          <a:xfrm>
            <a:off x="1047750" y="8783435"/>
            <a:ext cx="2230522" cy="473479"/>
            <a:chOff x="0" y="0"/>
            <a:chExt cx="2230521" cy="473477"/>
          </a:xfrm>
        </p:grpSpPr>
        <p:sp>
          <p:nvSpPr>
            <p:cNvPr id="274"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75"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76"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277" name="Text 6"/>
            <p:cNvSpPr txBox="1"/>
            <p:nvPr/>
          </p:nvSpPr>
          <p:spPr>
            <a:xfrm>
              <a:off x="537460" y="137565"/>
              <a:ext cx="1526631" cy="2175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279" name="BRAND FILM · KOHLER - MING MIRROR"/>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spc="400">
                <a:solidFill>
                  <a:srgbClr val="FFC21E"/>
                </a:solidFill>
                <a:latin typeface="Arial"/>
                <a:ea typeface="Arial"/>
                <a:cs typeface="Arial"/>
                <a:sym typeface="Arial"/>
              </a:defRPr>
            </a:lvl1pPr>
          </a:lstStyle>
          <a:p>
            <a:r>
              <a:t>BRAND FILM · KOHLER - MING MIRROR</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83" name="Screenshot 2026-07-27 at 5.47.47 PM.png" descr="Screenshot 2026-07-27 at 5.47.47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26" y="-4913"/>
            <a:ext cx="18288001" cy="10296826"/>
          </a:xfrm>
          <a:prstGeom prst="rect">
            <a:avLst/>
          </a:prstGeom>
          <a:ln w="12700">
            <a:miter lim="400000"/>
          </a:ln>
        </p:spPr>
      </p:pic>
      <p:sp>
        <p:nvSpPr>
          <p:cNvPr id="284" name="Text 2"/>
          <p:cNvSpPr txBox="1"/>
          <p:nvPr/>
        </p:nvSpPr>
        <p:spPr>
          <a:xfrm>
            <a:off x="1047750" y="6648450"/>
            <a:ext cx="10791825" cy="167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The Bold Look of Kohler</a:t>
            </a:r>
          </a:p>
        </p:txBody>
      </p:sp>
      <p:grpSp>
        <p:nvGrpSpPr>
          <p:cNvPr id="289" name="Group">
            <a:hlinkClick r:id="rId4"/>
          </p:cNvPr>
          <p:cNvGrpSpPr/>
          <p:nvPr/>
        </p:nvGrpSpPr>
        <p:grpSpPr>
          <a:xfrm>
            <a:off x="1047750" y="8783435"/>
            <a:ext cx="2230522" cy="473479"/>
            <a:chOff x="0" y="0"/>
            <a:chExt cx="2230521" cy="473477"/>
          </a:xfrm>
        </p:grpSpPr>
        <p:sp>
          <p:nvSpPr>
            <p:cNvPr id="285"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86"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87"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288" name="Text 6"/>
            <p:cNvSpPr txBox="1"/>
            <p:nvPr/>
          </p:nvSpPr>
          <p:spPr>
            <a:xfrm>
              <a:off x="537460" y="137565"/>
              <a:ext cx="1526631" cy="2175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290" name="BRAND FILM · KOHLER - VEIL INTELLIGENT TOILET"/>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spc="400">
                <a:solidFill>
                  <a:srgbClr val="FFC21E"/>
                </a:solidFill>
                <a:latin typeface="Arial"/>
                <a:ea typeface="Arial"/>
                <a:cs typeface="Arial"/>
                <a:sym typeface="Arial"/>
              </a:defRPr>
            </a:lvl1pPr>
          </a:lstStyle>
          <a:p>
            <a:r>
              <a:t>BRAND FILM · KOHLER - VEIL INTELLIGENT TOILET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pic>
        <p:nvPicPr>
          <p:cNvPr id="26" name="Image 0" descr="Image 0"/>
          <p:cNvPicPr>
            <a:picLocks noChangeAspect="1"/>
          </p:cNvPicPr>
          <p:nvPr/>
        </p:nvPicPr>
        <p:blipFill>
          <a:blip r:embed="rId3" cstate="email">
            <a:alphaModFix amt="5979"/>
            <a:extLst>
              <a:ext uri="{28A0092B-C50C-407E-A947-70E740481C1C}">
                <a14:useLocalDpi xmlns:a14="http://schemas.microsoft.com/office/drawing/2010/main"/>
              </a:ext>
            </a:extLst>
          </a:blip>
          <a:stretch>
            <a:fillRect/>
          </a:stretch>
        </p:blipFill>
        <p:spPr>
          <a:xfrm>
            <a:off x="5901561" y="-416312"/>
            <a:ext cx="19899713" cy="10790585"/>
          </a:xfrm>
          <a:prstGeom prst="rect">
            <a:avLst/>
          </a:prstGeom>
          <a:ln w="12700">
            <a:miter lim="400000"/>
          </a:ln>
        </p:spPr>
      </p:pic>
      <p:pic>
        <p:nvPicPr>
          <p:cNvPr id="27" name="IMG_7442.jpg" descr="IMG_7442.jpg"/>
          <p:cNvPicPr>
            <a:picLocks noChangeAspect="1"/>
          </p:cNvPicPr>
          <p:nvPr/>
        </p:nvPicPr>
        <p:blipFill>
          <a:blip r:embed="rId4" cstate="email">
            <a:alphaModFix amt="37946"/>
            <a:extLst>
              <a:ext uri="{28A0092B-C50C-407E-A947-70E740481C1C}">
                <a14:useLocalDpi xmlns:a14="http://schemas.microsoft.com/office/drawing/2010/main"/>
              </a:ext>
            </a:extLst>
          </a:blip>
          <a:srcRect/>
          <a:stretch>
            <a:fillRect/>
          </a:stretch>
        </p:blipFill>
        <p:spPr>
          <a:xfrm>
            <a:off x="-84589" y="2457372"/>
            <a:ext cx="18349025" cy="5625958"/>
          </a:xfrm>
          <a:prstGeom prst="rect">
            <a:avLst/>
          </a:prstGeom>
          <a:ln w="12700">
            <a:miter lim="400000"/>
          </a:ln>
        </p:spPr>
      </p:pic>
      <p:sp>
        <p:nvSpPr>
          <p:cNvPr id="28" name="A Full-Funnel…"/>
          <p:cNvSpPr txBox="1"/>
          <p:nvPr/>
        </p:nvSpPr>
        <p:spPr>
          <a:xfrm>
            <a:off x="907278" y="3865873"/>
            <a:ext cx="9738322" cy="2834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nSpc>
                <a:spcPct val="80000"/>
              </a:lnSpc>
              <a:defRPr sz="10000" spc="-202">
                <a:solidFill>
                  <a:srgbClr val="FFFFFF"/>
                </a:solidFill>
                <a:latin typeface="Bricolage Grotesque 24pt Bold"/>
                <a:ea typeface="Bricolage Grotesque 24pt Bold"/>
                <a:cs typeface="Bricolage Grotesque 24pt Bold"/>
                <a:sym typeface="Bricolage Grotesque 24pt Bold"/>
              </a:defRPr>
            </a:pPr>
            <a:r>
              <a:t>A Full-Funnel</a:t>
            </a:r>
          </a:p>
          <a:p>
            <a:pPr>
              <a:lnSpc>
                <a:spcPct val="80000"/>
              </a:lnSpc>
              <a:defRPr sz="10000" spc="-202">
                <a:solidFill>
                  <a:srgbClr val="FFFFFF"/>
                </a:solidFill>
                <a:latin typeface="Bricolage Grotesque 24pt Bold"/>
                <a:ea typeface="Bricolage Grotesque 24pt Bold"/>
                <a:cs typeface="Bricolage Grotesque 24pt Bold"/>
                <a:sym typeface="Bricolage Grotesque 24pt Bold"/>
              </a:defRPr>
            </a:pPr>
            <a:r>
              <a:t>Creative Agency</a:t>
            </a:r>
          </a:p>
        </p:txBody>
      </p:sp>
      <p:sp>
        <p:nvSpPr>
          <p:cNvPr id="29" name="Text 0"/>
          <p:cNvSpPr txBox="1"/>
          <p:nvPr/>
        </p:nvSpPr>
        <p:spPr>
          <a:xfrm>
            <a:off x="1047750" y="3586486"/>
            <a:ext cx="7483378" cy="333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900" b="1" spc="400">
                <a:solidFill>
                  <a:srgbClr val="79FBC1"/>
                </a:solidFill>
                <a:latin typeface="Arial"/>
                <a:ea typeface="Arial"/>
                <a:cs typeface="Arial"/>
                <a:sym typeface="Arial"/>
              </a:defRPr>
            </a:lvl1pPr>
          </a:lstStyle>
          <a:p>
            <a:r>
              <a:t>AGENCY CREDENTIALS · 2026</a:t>
            </a:r>
          </a:p>
        </p:txBody>
      </p:sp>
      <p:pic>
        <p:nvPicPr>
          <p:cNvPr id="30" name="Image" descr="Image"/>
          <p:cNvPicPr>
            <a:picLocks noChangeAspect="1"/>
          </p:cNvPicPr>
          <p:nvPr/>
        </p:nvPicPr>
        <p:blipFill>
          <a:blip r:embed="rId5" cstate="email">
            <a:alphaModFix amt="60690"/>
            <a:extLst>
              <a:ext uri="{28A0092B-C50C-407E-A947-70E740481C1C}">
                <a14:useLocalDpi xmlns:a14="http://schemas.microsoft.com/office/drawing/2010/main"/>
              </a:ext>
            </a:extLst>
          </a:blip>
          <a:stretch>
            <a:fillRect/>
          </a:stretch>
        </p:blipFill>
        <p:spPr>
          <a:xfrm>
            <a:off x="953821" y="1076007"/>
            <a:ext cx="3169038" cy="819744"/>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94" name="Screenshot 2026-07-27 at 5.48.24 PM.png" descr="Screenshot 2026-07-27 at 5.48.24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8852"/>
            <a:ext cx="18288001" cy="10279359"/>
          </a:xfrm>
          <a:prstGeom prst="rect">
            <a:avLst/>
          </a:prstGeom>
          <a:ln w="12700">
            <a:miter lim="400000"/>
          </a:ln>
        </p:spPr>
      </p:pic>
      <p:sp>
        <p:nvSpPr>
          <p:cNvPr id="295" name="BRAND FILM · Narayana Health Toll Free (AI Video)"/>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cap="all" spc="400">
                <a:solidFill>
                  <a:srgbClr val="FFC21E"/>
                </a:solidFill>
                <a:latin typeface="Arial"/>
                <a:ea typeface="Arial"/>
                <a:cs typeface="Arial"/>
                <a:sym typeface="Arial"/>
              </a:defRPr>
            </a:lvl1pPr>
          </a:lstStyle>
          <a:p>
            <a:r>
              <a:t>BRAND FILM · Narayana Health Toll Free (AI Video)</a:t>
            </a:r>
          </a:p>
        </p:txBody>
      </p:sp>
      <p:sp>
        <p:nvSpPr>
          <p:cNvPr id="296" name="78 years of craft at the table"/>
          <p:cNvSpPr txBox="1"/>
          <p:nvPr/>
        </p:nvSpPr>
        <p:spPr>
          <a:xfrm>
            <a:off x="1034808" y="6700183"/>
            <a:ext cx="11110926" cy="1094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78 years of craft at the table</a:t>
            </a:r>
          </a:p>
        </p:txBody>
      </p:sp>
      <p:grpSp>
        <p:nvGrpSpPr>
          <p:cNvPr id="301" name="Group">
            <a:hlinkClick r:id="rId4"/>
          </p:cNvPr>
          <p:cNvGrpSpPr/>
          <p:nvPr/>
        </p:nvGrpSpPr>
        <p:grpSpPr>
          <a:xfrm>
            <a:off x="1631365" y="8647079"/>
            <a:ext cx="2230523" cy="473479"/>
            <a:chOff x="0" y="0"/>
            <a:chExt cx="2230521" cy="473477"/>
          </a:xfrm>
        </p:grpSpPr>
        <p:sp>
          <p:nvSpPr>
            <p:cNvPr id="297"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298"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299"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00"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fontScale="92500"/>
            </a:bodyPr>
            <a:lstStyle>
              <a:lvl1pPr defTabSz="649223">
                <a:defRPr sz="1349" b="1">
                  <a:latin typeface="Arial"/>
                  <a:ea typeface="Arial"/>
                  <a:cs typeface="Arial"/>
                  <a:sym typeface="Arial"/>
                </a:defRPr>
              </a:lvl1pPr>
            </a:lstStyle>
            <a:p>
              <a:r>
                <a:rPr dirty="0"/>
                <a:t>Watch on YouTube</a:t>
              </a:r>
            </a:p>
          </p:txBody>
        </p:sp>
      </p:grpSp>
      <p:grpSp>
        <p:nvGrpSpPr>
          <p:cNvPr id="306" name="Group">
            <a:hlinkClick r:id="rId5"/>
          </p:cNvPr>
          <p:cNvGrpSpPr/>
          <p:nvPr/>
        </p:nvGrpSpPr>
        <p:grpSpPr>
          <a:xfrm>
            <a:off x="8257547" y="8647079"/>
            <a:ext cx="2230523" cy="473479"/>
            <a:chOff x="0" y="0"/>
            <a:chExt cx="2230521" cy="473477"/>
          </a:xfrm>
        </p:grpSpPr>
        <p:sp>
          <p:nvSpPr>
            <p:cNvPr id="302"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03"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04"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05"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grpSp>
        <p:nvGrpSpPr>
          <p:cNvPr id="311" name="Group">
            <a:hlinkClick r:id="rId6"/>
          </p:cNvPr>
          <p:cNvGrpSpPr/>
          <p:nvPr/>
        </p:nvGrpSpPr>
        <p:grpSpPr>
          <a:xfrm>
            <a:off x="14435703" y="8647079"/>
            <a:ext cx="2230523" cy="473479"/>
            <a:chOff x="0" y="0"/>
            <a:chExt cx="2230521" cy="473477"/>
          </a:xfrm>
        </p:grpSpPr>
        <p:sp>
          <p:nvSpPr>
            <p:cNvPr id="307"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08"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09"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10"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320" name="Group"/>
          <p:cNvGrpSpPr/>
          <p:nvPr/>
        </p:nvGrpSpPr>
        <p:grpSpPr>
          <a:xfrm>
            <a:off x="-8018" y="-1484215"/>
            <a:ext cx="18304036" cy="569088"/>
            <a:chOff x="0" y="0"/>
            <a:chExt cx="18304035" cy="569086"/>
          </a:xfrm>
        </p:grpSpPr>
        <p:sp>
          <p:nvSpPr>
            <p:cNvPr id="315" name="Rectangle"/>
            <p:cNvSpPr/>
            <p:nvPr/>
          </p:nvSpPr>
          <p:spPr>
            <a:xfrm>
              <a:off x="0" y="0"/>
              <a:ext cx="3675772" cy="569087"/>
            </a:xfrm>
            <a:prstGeom prst="rect">
              <a:avLst/>
            </a:pr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endParaRPr/>
            </a:p>
          </p:txBody>
        </p:sp>
        <p:sp>
          <p:nvSpPr>
            <p:cNvPr id="316" name="Rectangle"/>
            <p:cNvSpPr/>
            <p:nvPr/>
          </p:nvSpPr>
          <p:spPr>
            <a:xfrm>
              <a:off x="3678044" y="0"/>
              <a:ext cx="3675772" cy="569087"/>
            </a:xfrm>
            <a:prstGeom prst="rect">
              <a:avLst/>
            </a:pr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endParaRPr/>
            </a:p>
          </p:txBody>
        </p:sp>
        <p:sp>
          <p:nvSpPr>
            <p:cNvPr id="317" name="Rectangle"/>
            <p:cNvSpPr/>
            <p:nvPr/>
          </p:nvSpPr>
          <p:spPr>
            <a:xfrm>
              <a:off x="7314131" y="0"/>
              <a:ext cx="3675773" cy="569087"/>
            </a:xfrm>
            <a:prstGeom prst="rect">
              <a:avLst/>
            </a:pr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endParaRPr/>
            </a:p>
          </p:txBody>
        </p:sp>
        <p:sp>
          <p:nvSpPr>
            <p:cNvPr id="318" name="Rectangle"/>
            <p:cNvSpPr/>
            <p:nvPr/>
          </p:nvSpPr>
          <p:spPr>
            <a:xfrm>
              <a:off x="10992175" y="0"/>
              <a:ext cx="3675772" cy="569087"/>
            </a:xfrm>
            <a:prstGeom prst="rect">
              <a:avLst/>
            </a:pr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endParaRPr/>
            </a:p>
          </p:txBody>
        </p:sp>
        <p:sp>
          <p:nvSpPr>
            <p:cNvPr id="319" name="Rectangle"/>
            <p:cNvSpPr/>
            <p:nvPr/>
          </p:nvSpPr>
          <p:spPr>
            <a:xfrm>
              <a:off x="14628263" y="0"/>
              <a:ext cx="3675773" cy="569087"/>
            </a:xfrm>
            <a:prstGeom prst="rect">
              <a:avLst/>
            </a:pr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endParaRPr/>
            </a:p>
          </p:txBody>
        </p:sp>
      </p:grpSp>
      <p:pic>
        <p:nvPicPr>
          <p:cNvPr id="321" name="Screenshot 2026-07-27 at 5.49.03 PM.png" descr="Screenshot 2026-07-27 at 5.49.03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6597"/>
            <a:ext cx="18288001" cy="10283182"/>
          </a:xfrm>
          <a:prstGeom prst="rect">
            <a:avLst/>
          </a:prstGeom>
          <a:ln w="12700">
            <a:miter lim="400000"/>
          </a:ln>
        </p:spPr>
      </p:pic>
      <p:sp>
        <p:nvSpPr>
          <p:cNvPr id="322" name="Havells - Lloyd (AI Videos)"/>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cap="all" spc="400">
                <a:solidFill>
                  <a:srgbClr val="FFC21E"/>
                </a:solidFill>
                <a:latin typeface="Arial"/>
                <a:ea typeface="Arial"/>
                <a:cs typeface="Arial"/>
                <a:sym typeface="Arial"/>
              </a:defRPr>
            </a:lvl1pPr>
          </a:lstStyle>
          <a:p>
            <a:r>
              <a:t>Havells - Lloyd (AI Videos)</a:t>
            </a:r>
          </a:p>
        </p:txBody>
      </p:sp>
      <p:sp>
        <p:nvSpPr>
          <p:cNvPr id="323" name="It comes to us naturally"/>
          <p:cNvSpPr txBox="1"/>
          <p:nvPr/>
        </p:nvSpPr>
        <p:spPr>
          <a:xfrm>
            <a:off x="1034808" y="6700183"/>
            <a:ext cx="9255914" cy="1094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It comes to us naturally</a:t>
            </a:r>
          </a:p>
        </p:txBody>
      </p:sp>
      <p:grpSp>
        <p:nvGrpSpPr>
          <p:cNvPr id="328" name="Group">
            <a:hlinkClick r:id="rId4"/>
          </p:cNvPr>
          <p:cNvGrpSpPr/>
          <p:nvPr/>
        </p:nvGrpSpPr>
        <p:grpSpPr>
          <a:xfrm>
            <a:off x="736277" y="8647079"/>
            <a:ext cx="2230523" cy="473479"/>
            <a:chOff x="0" y="0"/>
            <a:chExt cx="2230521" cy="473477"/>
          </a:xfrm>
        </p:grpSpPr>
        <p:sp>
          <p:nvSpPr>
            <p:cNvPr id="324"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25"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26"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27"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fontScale="92500"/>
            </a:bodyPr>
            <a:lstStyle>
              <a:lvl1pPr defTabSz="649223">
                <a:defRPr sz="1349" b="1">
                  <a:latin typeface="Arial"/>
                  <a:ea typeface="Arial"/>
                  <a:cs typeface="Arial"/>
                  <a:sym typeface="Arial"/>
                </a:defRPr>
              </a:lvl1pPr>
            </a:lstStyle>
            <a:p>
              <a:r>
                <a:rPr lang="en-IN" dirty="0"/>
                <a:t>Watch on YouTube</a:t>
              </a:r>
              <a:endParaRPr dirty="0"/>
            </a:p>
          </p:txBody>
        </p:sp>
      </p:grpSp>
      <p:grpSp>
        <p:nvGrpSpPr>
          <p:cNvPr id="333" name="Group">
            <a:hlinkClick r:id="rId5"/>
          </p:cNvPr>
          <p:cNvGrpSpPr/>
          <p:nvPr/>
        </p:nvGrpSpPr>
        <p:grpSpPr>
          <a:xfrm>
            <a:off x="15355110" y="8647079"/>
            <a:ext cx="2230523" cy="473479"/>
            <a:chOff x="0" y="0"/>
            <a:chExt cx="2230521" cy="473477"/>
          </a:xfrm>
        </p:grpSpPr>
        <p:sp>
          <p:nvSpPr>
            <p:cNvPr id="329"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30"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31"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32"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grpSp>
        <p:nvGrpSpPr>
          <p:cNvPr id="338" name="Group">
            <a:hlinkClick r:id="rId6"/>
          </p:cNvPr>
          <p:cNvGrpSpPr/>
          <p:nvPr/>
        </p:nvGrpSpPr>
        <p:grpSpPr>
          <a:xfrm>
            <a:off x="4547503" y="8647079"/>
            <a:ext cx="2230523" cy="473479"/>
            <a:chOff x="0" y="0"/>
            <a:chExt cx="2230521" cy="473477"/>
          </a:xfrm>
        </p:grpSpPr>
        <p:sp>
          <p:nvSpPr>
            <p:cNvPr id="334"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35"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36"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37"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grpSp>
        <p:nvGrpSpPr>
          <p:cNvPr id="343" name="Group">
            <a:hlinkClick r:id="rId7"/>
          </p:cNvPr>
          <p:cNvGrpSpPr/>
          <p:nvPr/>
        </p:nvGrpSpPr>
        <p:grpSpPr>
          <a:xfrm>
            <a:off x="8011404" y="8647079"/>
            <a:ext cx="2230522" cy="473479"/>
            <a:chOff x="0" y="0"/>
            <a:chExt cx="2230521" cy="473477"/>
          </a:xfrm>
        </p:grpSpPr>
        <p:sp>
          <p:nvSpPr>
            <p:cNvPr id="339"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40"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41"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42"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grpSp>
        <p:nvGrpSpPr>
          <p:cNvPr id="348" name="Group">
            <a:hlinkClick r:id="rId8"/>
          </p:cNvPr>
          <p:cNvGrpSpPr/>
          <p:nvPr/>
        </p:nvGrpSpPr>
        <p:grpSpPr>
          <a:xfrm>
            <a:off x="11697220" y="8647079"/>
            <a:ext cx="2230523" cy="473479"/>
            <a:chOff x="0" y="0"/>
            <a:chExt cx="2230521" cy="473477"/>
          </a:xfrm>
        </p:grpSpPr>
        <p:sp>
          <p:nvSpPr>
            <p:cNvPr id="344"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45"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46"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47"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52" name="Screenshot 2026-07-03 at 6.51.46 PM.png" descr="Screenshot 2026-07-03 at 6.51.46 PM.png"/>
          <p:cNvPicPr>
            <a:picLocks noChangeAspect="1"/>
          </p:cNvPicPr>
          <p:nvPr/>
        </p:nvPicPr>
        <p:blipFill>
          <a:blip r:embed="rId3" cstate="email">
            <a:alphaModFix amt="62828"/>
            <a:extLst>
              <a:ext uri="{28A0092B-C50C-407E-A947-70E740481C1C}">
                <a14:useLocalDpi xmlns:a14="http://schemas.microsoft.com/office/drawing/2010/main"/>
              </a:ext>
            </a:extLst>
          </a:blip>
          <a:stretch>
            <a:fillRect/>
          </a:stretch>
        </p:blipFill>
        <p:spPr>
          <a:xfrm>
            <a:off x="-1" y="6421"/>
            <a:ext cx="18288001" cy="10274158"/>
          </a:xfrm>
          <a:prstGeom prst="rect">
            <a:avLst/>
          </a:prstGeom>
          <a:ln w="12700">
            <a:miter lim="400000"/>
          </a:ln>
        </p:spPr>
      </p:pic>
      <p:sp>
        <p:nvSpPr>
          <p:cNvPr id="353" name="Shape 0"/>
          <p:cNvSpPr/>
          <p:nvPr/>
        </p:nvSpPr>
        <p:spPr>
          <a:xfrm>
            <a:off x="-1" y="-1"/>
            <a:ext cx="18288001" cy="10287001"/>
          </a:xfrm>
          <a:prstGeom prst="rect">
            <a:avLst/>
          </a:prstGeom>
          <a:gradFill>
            <a:gsLst>
              <a:gs pos="0">
                <a:srgbClr val="000000">
                  <a:alpha val="82000"/>
                </a:srgbClr>
              </a:gs>
              <a:gs pos="42000">
                <a:srgbClr val="000000">
                  <a:alpha val="50000"/>
                </a:srgbClr>
              </a:gs>
              <a:gs pos="72000">
                <a:srgbClr val="000000">
                  <a:alpha val="0"/>
                </a:srgbClr>
              </a:gs>
            </a:gsLst>
            <a:path>
              <a:fillToRect l="18966" t="101532" r="81033" b="-1532"/>
            </a:path>
          </a:gradFill>
          <a:ln w="12700">
            <a:miter lim="400000"/>
          </a:ln>
        </p:spPr>
        <p:txBody>
          <a:bodyPr lIns="45719" rIns="45719"/>
          <a:lstStyle/>
          <a:p>
            <a:endParaRPr/>
          </a:p>
        </p:txBody>
      </p:sp>
      <p:grpSp>
        <p:nvGrpSpPr>
          <p:cNvPr id="358" name="Group">
            <a:hlinkClick r:id="rId4"/>
          </p:cNvPr>
          <p:cNvGrpSpPr/>
          <p:nvPr/>
        </p:nvGrpSpPr>
        <p:grpSpPr>
          <a:xfrm>
            <a:off x="1164169" y="8647079"/>
            <a:ext cx="2230523" cy="473479"/>
            <a:chOff x="0" y="0"/>
            <a:chExt cx="2230521" cy="473477"/>
          </a:xfrm>
        </p:grpSpPr>
        <p:sp>
          <p:nvSpPr>
            <p:cNvPr id="354"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55"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56"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57"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grpSp>
        <p:nvGrpSpPr>
          <p:cNvPr id="363" name="Group">
            <a:hlinkClick r:id="rId5"/>
          </p:cNvPr>
          <p:cNvGrpSpPr/>
          <p:nvPr/>
        </p:nvGrpSpPr>
        <p:grpSpPr>
          <a:xfrm>
            <a:off x="5729261" y="8647079"/>
            <a:ext cx="2230523" cy="473479"/>
            <a:chOff x="0" y="0"/>
            <a:chExt cx="2230521" cy="473477"/>
          </a:xfrm>
        </p:grpSpPr>
        <p:sp>
          <p:nvSpPr>
            <p:cNvPr id="359"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60"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61"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62"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grpSp>
        <p:nvGrpSpPr>
          <p:cNvPr id="368" name="Group">
            <a:hlinkClick r:id="rId6"/>
          </p:cNvPr>
          <p:cNvGrpSpPr/>
          <p:nvPr/>
        </p:nvGrpSpPr>
        <p:grpSpPr>
          <a:xfrm>
            <a:off x="10294354" y="8647079"/>
            <a:ext cx="2230523" cy="473479"/>
            <a:chOff x="0" y="0"/>
            <a:chExt cx="2230521" cy="473477"/>
          </a:xfrm>
        </p:grpSpPr>
        <p:sp>
          <p:nvSpPr>
            <p:cNvPr id="364"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65"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66"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67"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369" name="TATA motors · Genuine parts"/>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cap="all" spc="400">
                <a:solidFill>
                  <a:srgbClr val="FFC21E"/>
                </a:solidFill>
                <a:latin typeface="Arial"/>
                <a:ea typeface="Arial"/>
                <a:cs typeface="Arial"/>
                <a:sym typeface="Arial"/>
              </a:defRPr>
            </a:lvl1pPr>
          </a:lstStyle>
          <a:p>
            <a:r>
              <a:t>TATA motors · Genuine parts</a:t>
            </a:r>
          </a:p>
        </p:txBody>
      </p:sp>
      <p:sp>
        <p:nvSpPr>
          <p:cNvPr id="370" name="Do Baatein Ho Sakti Hain"/>
          <p:cNvSpPr txBox="1"/>
          <p:nvPr/>
        </p:nvSpPr>
        <p:spPr>
          <a:xfrm>
            <a:off x="1034808" y="6700183"/>
            <a:ext cx="9741231" cy="1094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Do Baatein Ho Sakti Hain</a:t>
            </a:r>
          </a:p>
        </p:txBody>
      </p:sp>
      <p:grpSp>
        <p:nvGrpSpPr>
          <p:cNvPr id="375" name="Group">
            <a:hlinkClick r:id="rId7"/>
          </p:cNvPr>
          <p:cNvGrpSpPr/>
          <p:nvPr/>
        </p:nvGrpSpPr>
        <p:grpSpPr>
          <a:xfrm>
            <a:off x="14913926" y="8647079"/>
            <a:ext cx="2230523" cy="473479"/>
            <a:chOff x="0" y="0"/>
            <a:chExt cx="2230521" cy="473477"/>
          </a:xfrm>
        </p:grpSpPr>
        <p:sp>
          <p:nvSpPr>
            <p:cNvPr id="371"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72"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73"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74"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79" name="Screenshot 2026-07-27 at 5.50.12 PM.png" descr="Screenshot 2026-07-27 at 5.50.12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18288001" cy="10274452"/>
          </a:xfrm>
          <a:prstGeom prst="rect">
            <a:avLst/>
          </a:prstGeom>
          <a:ln w="12700">
            <a:miter lim="400000"/>
          </a:ln>
        </p:spPr>
      </p:pic>
      <p:grpSp>
        <p:nvGrpSpPr>
          <p:cNvPr id="384" name="Group">
            <a:hlinkClick r:id="rId4"/>
          </p:cNvPr>
          <p:cNvGrpSpPr/>
          <p:nvPr/>
        </p:nvGrpSpPr>
        <p:grpSpPr>
          <a:xfrm>
            <a:off x="1164169" y="8647079"/>
            <a:ext cx="2230523" cy="473479"/>
            <a:chOff x="0" y="0"/>
            <a:chExt cx="2230521" cy="473477"/>
          </a:xfrm>
        </p:grpSpPr>
        <p:sp>
          <p:nvSpPr>
            <p:cNvPr id="380"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81"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82"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83"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385" name="Future brands - John Miller"/>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cap="all" spc="400">
                <a:solidFill>
                  <a:srgbClr val="FFC21E"/>
                </a:solidFill>
                <a:latin typeface="Arial"/>
                <a:ea typeface="Arial"/>
                <a:cs typeface="Arial"/>
                <a:sym typeface="Arial"/>
              </a:defRPr>
            </a:lvl1pPr>
          </a:lstStyle>
          <a:p>
            <a:r>
              <a:t>Future brands - John Miller</a:t>
            </a:r>
          </a:p>
        </p:txBody>
      </p:sp>
      <p:sp>
        <p:nvSpPr>
          <p:cNvPr id="386" name="Good Looking Rascal"/>
          <p:cNvSpPr txBox="1"/>
          <p:nvPr/>
        </p:nvSpPr>
        <p:spPr>
          <a:xfrm>
            <a:off x="1034808" y="6700183"/>
            <a:ext cx="8229754" cy="1094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Good Looking Rascal</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90" name="Screenshot 2026-07-27 at 5.50.46 PM.png" descr="Screenshot 2026-07-27 at 5.50.46 PM.png"/>
          <p:cNvPicPr>
            <a:picLocks noChangeAspect="1"/>
          </p:cNvPicPr>
          <p:nvPr/>
        </p:nvPicPr>
        <p:blipFill>
          <a:blip r:embed="rId3" cstate="email">
            <a:alphaModFix amt="70873"/>
            <a:extLst>
              <a:ext uri="{28A0092B-C50C-407E-A947-70E740481C1C}">
                <a14:useLocalDpi xmlns:a14="http://schemas.microsoft.com/office/drawing/2010/main"/>
              </a:ext>
            </a:extLst>
          </a:blip>
          <a:stretch>
            <a:fillRect/>
          </a:stretch>
        </p:blipFill>
        <p:spPr>
          <a:xfrm>
            <a:off x="0" y="-1"/>
            <a:ext cx="18277327" cy="10287001"/>
          </a:xfrm>
          <a:prstGeom prst="rect">
            <a:avLst/>
          </a:prstGeom>
          <a:ln w="12700">
            <a:miter lim="400000"/>
          </a:ln>
        </p:spPr>
      </p:pic>
      <p:grpSp>
        <p:nvGrpSpPr>
          <p:cNvPr id="395" name="Group">
            <a:hlinkClick r:id="rId4"/>
          </p:cNvPr>
          <p:cNvGrpSpPr/>
          <p:nvPr/>
        </p:nvGrpSpPr>
        <p:grpSpPr>
          <a:xfrm>
            <a:off x="1164169" y="8647079"/>
            <a:ext cx="2230523" cy="473479"/>
            <a:chOff x="0" y="0"/>
            <a:chExt cx="2230521" cy="473477"/>
          </a:xfrm>
        </p:grpSpPr>
        <p:sp>
          <p:nvSpPr>
            <p:cNvPr id="391"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392"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393"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394" name="Text 6"/>
            <p:cNvSpPr txBox="1"/>
            <p:nvPr/>
          </p:nvSpPr>
          <p:spPr>
            <a:xfrm>
              <a:off x="537460" y="137564"/>
              <a:ext cx="1526631" cy="2175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396" name="CFS - Staying Sharp at 60"/>
          <p:cNvSpPr txBox="1"/>
          <p:nvPr/>
        </p:nvSpPr>
        <p:spPr>
          <a:xfrm>
            <a:off x="1053192" y="6411928"/>
            <a:ext cx="9182695"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cap="all" spc="400">
                <a:solidFill>
                  <a:srgbClr val="FFC21E"/>
                </a:solidFill>
                <a:latin typeface="Arial"/>
                <a:ea typeface="Arial"/>
                <a:cs typeface="Arial"/>
                <a:sym typeface="Arial"/>
              </a:defRPr>
            </a:lvl1pPr>
          </a:lstStyle>
          <a:p>
            <a:r>
              <a:t>CFS - Staying Sharp at 60</a:t>
            </a:r>
          </a:p>
        </p:txBody>
      </p:sp>
      <p:sp>
        <p:nvSpPr>
          <p:cNvPr id="397" name="Every eye deserves the best"/>
          <p:cNvSpPr txBox="1"/>
          <p:nvPr/>
        </p:nvSpPr>
        <p:spPr>
          <a:xfrm>
            <a:off x="1034808" y="6700183"/>
            <a:ext cx="11151541" cy="1094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600" spc="-100">
                <a:solidFill>
                  <a:srgbClr val="FFFFFF"/>
                </a:solidFill>
                <a:latin typeface="Bricolage Grotesque 24pt Bold"/>
                <a:ea typeface="Bricolage Grotesque 24pt Bold"/>
                <a:cs typeface="Bricolage Grotesque 24pt Bold"/>
                <a:sym typeface="Bricolage Grotesque 24pt Bold"/>
              </a:defRPr>
            </a:lvl1pPr>
          </a:lstStyle>
          <a:p>
            <a:r>
              <a:t>Every eye deserves the best</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01" name="02"/>
          <p:cNvSpPr txBox="1"/>
          <p:nvPr/>
        </p:nvSpPr>
        <p:spPr>
          <a:xfrm>
            <a:off x="770620" y="2796619"/>
            <a:ext cx="3678874" cy="3520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80000"/>
              </a:lnSpc>
              <a:defRPr sz="22500">
                <a:ln w="19050" cap="flat">
                  <a:solidFill>
                    <a:srgbClr val="FFFFFF"/>
                  </a:solidFill>
                  <a:prstDash val="solid"/>
                  <a:round/>
                </a:ln>
                <a:noFill/>
                <a:latin typeface="Bricolage Grotesque 24pt Bold"/>
                <a:ea typeface="Bricolage Grotesque 24pt Bold"/>
                <a:cs typeface="Bricolage Grotesque 24pt Bold"/>
                <a:sym typeface="Bricolage Grotesque 24pt Bold"/>
              </a:defRPr>
            </a:lvl1pPr>
          </a:lstStyle>
          <a:p>
            <a:r>
              <a:t>02</a:t>
            </a:r>
          </a:p>
        </p:txBody>
      </p:sp>
      <p:pic>
        <p:nvPicPr>
          <p:cNvPr id="402" name="Image 0" descr="Image 0"/>
          <p:cNvPicPr>
            <a:picLocks noChangeAspect="1"/>
          </p:cNvPicPr>
          <p:nvPr/>
        </p:nvPicPr>
        <p:blipFill>
          <a:blip r:embed="rId3" cstate="email">
            <a:alphaModFix amt="6000"/>
            <a:extLst>
              <a:ext uri="{28A0092B-C50C-407E-A947-70E740481C1C}">
                <a14:useLocalDpi xmlns:a14="http://schemas.microsoft.com/office/drawing/2010/main"/>
              </a:ext>
            </a:extLst>
          </a:blip>
          <a:stretch>
            <a:fillRect/>
          </a:stretch>
        </p:blipFill>
        <p:spPr>
          <a:xfrm>
            <a:off x="2365027" y="0"/>
            <a:ext cx="18970974" cy="10287000"/>
          </a:xfrm>
          <a:prstGeom prst="rect">
            <a:avLst/>
          </a:prstGeom>
          <a:ln w="12700">
            <a:miter lim="400000"/>
          </a:ln>
        </p:spPr>
      </p:pic>
      <p:sp>
        <p:nvSpPr>
          <p:cNvPr id="403" name="Text 0"/>
          <p:cNvSpPr txBox="1"/>
          <p:nvPr/>
        </p:nvSpPr>
        <p:spPr>
          <a:xfrm>
            <a:off x="1047750" y="2463243"/>
            <a:ext cx="17811750" cy="333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lnSpcReduction="10000"/>
          </a:bodyPr>
          <a:lstStyle>
            <a:lvl1pPr>
              <a:defRPr sz="1900" b="1" spc="400">
                <a:solidFill>
                  <a:srgbClr val="79FBC1"/>
                </a:solidFill>
                <a:latin typeface="Arial"/>
                <a:ea typeface="Arial"/>
                <a:cs typeface="Arial"/>
                <a:sym typeface="Arial"/>
              </a:defRPr>
            </a:lvl1pPr>
          </a:lstStyle>
          <a:p>
            <a:r>
              <a:rPr dirty="0"/>
              <a:t>THE WORK · 02 / 04</a:t>
            </a:r>
          </a:p>
        </p:txBody>
      </p:sp>
      <p:sp>
        <p:nvSpPr>
          <p:cNvPr id="404" name="Text 3"/>
          <p:cNvSpPr txBox="1"/>
          <p:nvPr/>
        </p:nvSpPr>
        <p:spPr>
          <a:xfrm>
            <a:off x="1047750" y="6611388"/>
            <a:ext cx="9810750" cy="933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2500">
                <a:solidFill>
                  <a:srgbClr val="B7B7BE"/>
                </a:solidFill>
                <a:latin typeface="Arial"/>
                <a:ea typeface="Arial"/>
                <a:cs typeface="Arial"/>
                <a:sym typeface="Arial"/>
              </a:defRPr>
            </a:lvl1pPr>
          </a:lstStyle>
          <a:p>
            <a:r>
              <a:t>Always-on content that keeps brands in culture — every single day.</a:t>
            </a:r>
          </a:p>
        </p:txBody>
      </p:sp>
      <p:sp>
        <p:nvSpPr>
          <p:cNvPr id="405" name="Social"/>
          <p:cNvSpPr txBox="1"/>
          <p:nvPr/>
        </p:nvSpPr>
        <p:spPr>
          <a:xfrm>
            <a:off x="4553293" y="4509802"/>
            <a:ext cx="5373915" cy="2377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0000"/>
              </a:lnSpc>
              <a:defRPr sz="15000" spc="-401">
                <a:solidFill>
                  <a:srgbClr val="FFFFFF"/>
                </a:solidFill>
                <a:latin typeface="Bricolage Grotesque 24pt Bold"/>
                <a:ea typeface="Bricolage Grotesque 24pt Bold"/>
                <a:cs typeface="Bricolage Grotesque 24pt Bold"/>
                <a:sym typeface="Bricolage Grotesque 24pt Bold"/>
              </a:defRPr>
            </a:lvl1pPr>
          </a:lstStyle>
          <a:p>
            <a:r>
              <a:t>Social</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pic>
        <p:nvPicPr>
          <p:cNvPr id="409" name="Image 0" descr="Image 0"/>
          <p:cNvPicPr>
            <a:picLocks noChangeAspect="1"/>
          </p:cNvPicPr>
          <p:nvPr/>
        </p:nvPicPr>
        <p:blipFill>
          <a:blip r:embed="rId5"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410" name="Text 0"/>
          <p:cNvSpPr txBox="1"/>
          <p:nvPr/>
        </p:nvSpPr>
        <p:spPr>
          <a:xfrm>
            <a:off x="1047750" y="762000"/>
            <a:ext cx="17811750" cy="3131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SOCIAL · ALWAYS ON</a:t>
            </a:r>
          </a:p>
        </p:txBody>
      </p:sp>
      <p:sp>
        <p:nvSpPr>
          <p:cNvPr id="411" name="Text 1"/>
          <p:cNvSpPr txBox="1"/>
          <p:nvPr/>
        </p:nvSpPr>
        <p:spPr>
          <a:xfrm>
            <a:off x="1047750" y="1200150"/>
            <a:ext cx="17811750" cy="60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3690" spc="-82">
                <a:solidFill>
                  <a:srgbClr val="FFFFFF"/>
                </a:solidFill>
                <a:latin typeface="Bricolage Grotesque 24pt Bold"/>
                <a:ea typeface="Bricolage Grotesque 24pt Bold"/>
                <a:cs typeface="Bricolage Grotesque 24pt Bold"/>
                <a:sym typeface="Bricolage Grotesque 24pt Bold"/>
              </a:defRPr>
            </a:lvl1pPr>
          </a:lstStyle>
          <a:p>
            <a:r>
              <a:t>In the feed, on brand, on trend</a:t>
            </a:r>
          </a:p>
        </p:txBody>
      </p:sp>
      <p:pic>
        <p:nvPicPr>
          <p:cNvPr id="412" name="New version strip with. more width (1).mp4" descr="New version strip with. more width (1).mp4"/>
          <p:cNvPicPr>
            <a:picLocks/>
          </p:cNvPicPr>
          <p:nvPr>
            <a:videoFile r:link="rId2"/>
            <p:extLst>
              <p:ext uri="{DAA4B4D4-6D71-4841-9C94-3DE7FCFB9230}">
                <p14:media xmlns:p14="http://schemas.microsoft.com/office/powerpoint/2010/main" r:embed="rId1"/>
              </p:ext>
            </p:extLst>
          </p:nvPr>
        </p:nvPicPr>
        <p:blipFill>
          <a:blip r:embed="rId6"/>
          <a:stretch>
            <a:fillRect/>
          </a:stretch>
        </p:blipFill>
        <p:spPr>
          <a:xfrm>
            <a:off x="-4528028" y="2606875"/>
            <a:ext cx="27344056" cy="7656336"/>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00" fill="hold"/>
                                        <p:tgtEl>
                                          <p:spTgt spid="4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12"/>
                </p:tgtEl>
              </p:cMediaNode>
            </p:video>
            <p:seq concurrent="1" prevAc="none" nextAc="seek">
              <p:cTn id="8" restart="whenNotActive" fill="hold" evtFilter="cancelBubble" nodeType="interactiveSeq">
                <p:stCondLst>
                  <p:cond evt="onClick" delay="0">
                    <p:tgtEl>
                      <p:spTgt spid="4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12"/>
                                        </p:tgtEl>
                                      </p:cBhvr>
                                    </p:cmd>
                                  </p:childTnLst>
                                </p:cTn>
                              </p:par>
                            </p:childTnLst>
                          </p:cTn>
                        </p:par>
                      </p:childTnLst>
                    </p:cTn>
                  </p:par>
                </p:childTnLst>
              </p:cTn>
              <p:nextCondLst>
                <p:cond evt="onClick" delay="0">
                  <p:tgtEl>
                    <p:spTgt spid="41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16" name="03"/>
          <p:cNvSpPr txBox="1"/>
          <p:nvPr/>
        </p:nvSpPr>
        <p:spPr>
          <a:xfrm>
            <a:off x="770620" y="2796619"/>
            <a:ext cx="3693161" cy="3520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80000"/>
              </a:lnSpc>
              <a:defRPr sz="22500">
                <a:ln w="19050" cap="flat">
                  <a:solidFill>
                    <a:srgbClr val="FFFFFF"/>
                  </a:solidFill>
                  <a:prstDash val="solid"/>
                  <a:round/>
                </a:ln>
                <a:noFill/>
                <a:latin typeface="Bricolage Grotesque 24pt Bold"/>
                <a:ea typeface="Bricolage Grotesque 24pt Bold"/>
                <a:cs typeface="Bricolage Grotesque 24pt Bold"/>
                <a:sym typeface="Bricolage Grotesque 24pt Bold"/>
              </a:defRPr>
            </a:lvl1pPr>
          </a:lstStyle>
          <a:p>
            <a:r>
              <a:t>03</a:t>
            </a:r>
          </a:p>
        </p:txBody>
      </p:sp>
      <p:pic>
        <p:nvPicPr>
          <p:cNvPr id="417" name="Image 0" descr="Image 0"/>
          <p:cNvPicPr>
            <a:picLocks noChangeAspect="1"/>
          </p:cNvPicPr>
          <p:nvPr/>
        </p:nvPicPr>
        <p:blipFill>
          <a:blip r:embed="rId3" cstate="email">
            <a:alphaModFix amt="6000"/>
            <a:extLst>
              <a:ext uri="{28A0092B-C50C-407E-A947-70E740481C1C}">
                <a14:useLocalDpi xmlns:a14="http://schemas.microsoft.com/office/drawing/2010/main"/>
              </a:ext>
            </a:extLst>
          </a:blip>
          <a:stretch>
            <a:fillRect/>
          </a:stretch>
        </p:blipFill>
        <p:spPr>
          <a:xfrm>
            <a:off x="2365027" y="0"/>
            <a:ext cx="18970974" cy="10287000"/>
          </a:xfrm>
          <a:prstGeom prst="rect">
            <a:avLst/>
          </a:prstGeom>
          <a:ln w="12700">
            <a:miter lim="400000"/>
          </a:ln>
        </p:spPr>
      </p:pic>
      <p:sp>
        <p:nvSpPr>
          <p:cNvPr id="418" name="Text 0"/>
          <p:cNvSpPr txBox="1"/>
          <p:nvPr/>
        </p:nvSpPr>
        <p:spPr>
          <a:xfrm>
            <a:off x="1047750" y="2463243"/>
            <a:ext cx="17811750" cy="333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lnSpcReduction="10000"/>
          </a:bodyPr>
          <a:lstStyle>
            <a:lvl1pPr>
              <a:defRPr sz="1900" b="1" spc="400">
                <a:solidFill>
                  <a:srgbClr val="79FBC1"/>
                </a:solidFill>
                <a:latin typeface="Arial"/>
                <a:ea typeface="Arial"/>
                <a:cs typeface="Arial"/>
                <a:sym typeface="Arial"/>
              </a:defRPr>
            </a:lvl1pPr>
          </a:lstStyle>
          <a:p>
            <a:r>
              <a:rPr dirty="0"/>
              <a:t>THE WORK · 02 / 04</a:t>
            </a:r>
          </a:p>
        </p:txBody>
      </p:sp>
      <p:sp>
        <p:nvSpPr>
          <p:cNvPr id="419" name="Text 3"/>
          <p:cNvSpPr txBox="1"/>
          <p:nvPr/>
        </p:nvSpPr>
        <p:spPr>
          <a:xfrm>
            <a:off x="1047750" y="6611388"/>
            <a:ext cx="9810750" cy="933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2500">
                <a:solidFill>
                  <a:srgbClr val="B7B7BE"/>
                </a:solidFill>
                <a:latin typeface="Arial"/>
                <a:ea typeface="Arial"/>
                <a:cs typeface="Arial"/>
                <a:sym typeface="Arial"/>
              </a:defRPr>
            </a:lvl1pPr>
          </a:lstStyle>
          <a:p>
            <a:r>
              <a:t>Always on content that keeps brands in culture every single day.</a:t>
            </a:r>
          </a:p>
        </p:txBody>
      </p:sp>
      <p:sp>
        <p:nvSpPr>
          <p:cNvPr id="420" name="Case Study"/>
          <p:cNvSpPr txBox="1"/>
          <p:nvPr/>
        </p:nvSpPr>
        <p:spPr>
          <a:xfrm>
            <a:off x="4553293" y="4509802"/>
            <a:ext cx="10016128" cy="2377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0000"/>
              </a:lnSpc>
              <a:defRPr sz="15000" spc="-401">
                <a:solidFill>
                  <a:srgbClr val="FFFFFF"/>
                </a:solidFill>
                <a:latin typeface="Bricolage Grotesque 24pt Bold"/>
                <a:ea typeface="Bricolage Grotesque 24pt Bold"/>
                <a:cs typeface="Bricolage Grotesque 24pt Bold"/>
                <a:sym typeface="Bricolage Grotesque 24pt Bold"/>
              </a:defRPr>
            </a:lvl1pPr>
          </a:lstStyle>
          <a:p>
            <a:r>
              <a:t>Case Study</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24" name="Shape 23"/>
          <p:cNvSpPr/>
          <p:nvPr/>
        </p:nvSpPr>
        <p:spPr>
          <a:xfrm>
            <a:off x="11909279" y="4198813"/>
            <a:ext cx="5274082" cy="3731271"/>
          </a:xfrm>
          <a:prstGeom prst="roundRect">
            <a:avLst>
              <a:gd name="adj" fmla="val 3574"/>
            </a:avLst>
          </a:prstGeom>
          <a:solidFill>
            <a:srgbClr val="161619"/>
          </a:solidFill>
          <a:ln>
            <a:solidFill>
              <a:srgbClr val="FFFFFF">
                <a:alpha val="12000"/>
              </a:srgbClr>
            </a:solidFill>
          </a:ln>
        </p:spPr>
        <p:txBody>
          <a:bodyPr lIns="45719" rIns="45719"/>
          <a:lstStyle/>
          <a:p>
            <a:endParaRPr/>
          </a:p>
        </p:txBody>
      </p:sp>
      <p:pic>
        <p:nvPicPr>
          <p:cNvPr id="425" name="ChatGPT Image Jul 4, 2026 at 12_51_35 AM.png" descr="ChatGPT Image Jul 4, 2026 at 12_51_35 A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65684" y="4473460"/>
            <a:ext cx="4772967" cy="3181978"/>
          </a:xfrm>
          <a:prstGeom prst="rect">
            <a:avLst/>
          </a:prstGeom>
          <a:ln w="12700">
            <a:miter lim="400000"/>
          </a:ln>
        </p:spPr>
      </p:pic>
      <p:sp>
        <p:nvSpPr>
          <p:cNvPr id="427" name="Shape 4"/>
          <p:cNvSpPr/>
          <p:nvPr/>
        </p:nvSpPr>
        <p:spPr>
          <a:xfrm>
            <a:off x="1084001" y="2446817"/>
            <a:ext cx="3858268" cy="1579944"/>
          </a:xfrm>
          <a:prstGeom prst="roundRect">
            <a:avLst>
              <a:gd name="adj" fmla="val 10145"/>
            </a:avLst>
          </a:prstGeom>
          <a:solidFill>
            <a:srgbClr val="161619"/>
          </a:solidFill>
          <a:ln>
            <a:solidFill>
              <a:srgbClr val="FFFFFF">
                <a:alpha val="12000"/>
              </a:srgbClr>
            </a:solidFill>
          </a:ln>
        </p:spPr>
        <p:txBody>
          <a:bodyPr lIns="45719" rIns="45719"/>
          <a:lstStyle/>
          <a:p>
            <a:endParaRPr/>
          </a:p>
        </p:txBody>
      </p:sp>
      <p:sp>
        <p:nvSpPr>
          <p:cNvPr id="428" name="Shape 7"/>
          <p:cNvSpPr/>
          <p:nvPr/>
        </p:nvSpPr>
        <p:spPr>
          <a:xfrm>
            <a:off x="5171245" y="2446817"/>
            <a:ext cx="3858268" cy="1579944"/>
          </a:xfrm>
          <a:prstGeom prst="roundRect">
            <a:avLst>
              <a:gd name="adj" fmla="val 10145"/>
            </a:avLst>
          </a:prstGeom>
          <a:solidFill>
            <a:srgbClr val="161619"/>
          </a:solidFill>
          <a:ln>
            <a:solidFill>
              <a:srgbClr val="FFFFFF">
                <a:alpha val="12000"/>
              </a:srgbClr>
            </a:solidFill>
          </a:ln>
        </p:spPr>
        <p:txBody>
          <a:bodyPr lIns="45719" rIns="45719"/>
          <a:lstStyle/>
          <a:p>
            <a:endParaRPr/>
          </a:p>
        </p:txBody>
      </p:sp>
      <p:sp>
        <p:nvSpPr>
          <p:cNvPr id="429" name="Shape 10"/>
          <p:cNvSpPr/>
          <p:nvPr/>
        </p:nvSpPr>
        <p:spPr>
          <a:xfrm>
            <a:off x="9258488" y="2446817"/>
            <a:ext cx="3858267" cy="1579944"/>
          </a:xfrm>
          <a:prstGeom prst="roundRect">
            <a:avLst>
              <a:gd name="adj" fmla="val 10145"/>
            </a:avLst>
          </a:prstGeom>
          <a:solidFill>
            <a:srgbClr val="EC1E79"/>
          </a:solidFill>
          <a:ln>
            <a:solidFill>
              <a:srgbClr val="EC1E79"/>
            </a:solidFill>
          </a:ln>
        </p:spPr>
        <p:txBody>
          <a:bodyPr lIns="45719" rIns="45719"/>
          <a:lstStyle/>
          <a:p>
            <a:endParaRPr/>
          </a:p>
        </p:txBody>
      </p:sp>
      <p:sp>
        <p:nvSpPr>
          <p:cNvPr id="430" name="Shape 13"/>
          <p:cNvSpPr/>
          <p:nvPr/>
        </p:nvSpPr>
        <p:spPr>
          <a:xfrm>
            <a:off x="13345731" y="2446817"/>
            <a:ext cx="3858267" cy="1579944"/>
          </a:xfrm>
          <a:prstGeom prst="roundRect">
            <a:avLst>
              <a:gd name="adj" fmla="val 10145"/>
            </a:avLst>
          </a:prstGeom>
          <a:solidFill>
            <a:srgbClr val="161619"/>
          </a:solidFill>
          <a:ln>
            <a:solidFill>
              <a:srgbClr val="FFFFFF">
                <a:alpha val="12000"/>
              </a:srgbClr>
            </a:solidFill>
          </a:ln>
        </p:spPr>
        <p:txBody>
          <a:bodyPr lIns="45719" rIns="45719"/>
          <a:lstStyle/>
          <a:p>
            <a:endParaRPr/>
          </a:p>
        </p:txBody>
      </p:sp>
      <p:sp>
        <p:nvSpPr>
          <p:cNvPr id="431" name="Shape 0"/>
          <p:cNvSpPr/>
          <p:nvPr/>
        </p:nvSpPr>
        <p:spPr>
          <a:xfrm>
            <a:off x="1084001" y="2225551"/>
            <a:ext cx="16119997" cy="15266"/>
          </a:xfrm>
          <a:prstGeom prst="rect">
            <a:avLst/>
          </a:prstGeom>
          <a:solidFill>
            <a:srgbClr val="FFFFFF">
              <a:alpha val="12000"/>
            </a:srgbClr>
          </a:solidFill>
          <a:ln w="12700">
            <a:miter lim="400000"/>
          </a:ln>
        </p:spPr>
        <p:txBody>
          <a:bodyPr lIns="45719" rIns="45719"/>
          <a:lstStyle/>
          <a:p>
            <a:endParaRPr/>
          </a:p>
        </p:txBody>
      </p:sp>
      <p:sp>
        <p:nvSpPr>
          <p:cNvPr id="432" name="Text 5"/>
          <p:cNvSpPr txBox="1"/>
          <p:nvPr/>
        </p:nvSpPr>
        <p:spPr>
          <a:xfrm>
            <a:off x="1341176" y="2855788"/>
            <a:ext cx="296513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159">
                <a:solidFill>
                  <a:srgbClr val="FFC21E"/>
                </a:solidFill>
                <a:latin typeface="Bricolage Grotesque 24pt Bold"/>
                <a:ea typeface="Bricolage Grotesque 24pt Bold"/>
                <a:cs typeface="Bricolage Grotesque 24pt Bold"/>
                <a:sym typeface="Bricolage Grotesque 24pt Bold"/>
              </a:defRPr>
            </a:lvl1pPr>
          </a:lstStyle>
          <a:p>
            <a:r>
              <a:t>2.3M</a:t>
            </a:r>
          </a:p>
        </p:txBody>
      </p:sp>
      <p:sp>
        <p:nvSpPr>
          <p:cNvPr id="433" name="Text 6"/>
          <p:cNvSpPr txBox="1"/>
          <p:nvPr/>
        </p:nvSpPr>
        <p:spPr>
          <a:xfrm>
            <a:off x="1341176" y="3427288"/>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Microsite Visits</a:t>
            </a:r>
          </a:p>
        </p:txBody>
      </p:sp>
      <p:sp>
        <p:nvSpPr>
          <p:cNvPr id="434" name="Text 8"/>
          <p:cNvSpPr txBox="1"/>
          <p:nvPr/>
        </p:nvSpPr>
        <p:spPr>
          <a:xfrm>
            <a:off x="5523115" y="2855788"/>
            <a:ext cx="296513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159">
                <a:solidFill>
                  <a:srgbClr val="18B4E6"/>
                </a:solidFill>
                <a:latin typeface="Bricolage Grotesque 24pt Bold"/>
                <a:ea typeface="Bricolage Grotesque 24pt Bold"/>
                <a:cs typeface="Bricolage Grotesque 24pt Bold"/>
                <a:sym typeface="Bricolage Grotesque 24pt Bold"/>
              </a:defRPr>
            </a:lvl1pPr>
          </a:lstStyle>
          <a:p>
            <a:r>
              <a:t>19.2M</a:t>
            </a:r>
          </a:p>
        </p:txBody>
      </p:sp>
      <p:sp>
        <p:nvSpPr>
          <p:cNvPr id="435" name="Text 9"/>
          <p:cNvSpPr txBox="1"/>
          <p:nvPr/>
        </p:nvSpPr>
        <p:spPr>
          <a:xfrm>
            <a:off x="5523115" y="3427288"/>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People Reached</a:t>
            </a:r>
          </a:p>
        </p:txBody>
      </p:sp>
      <p:sp>
        <p:nvSpPr>
          <p:cNvPr id="436" name="Text 11"/>
          <p:cNvSpPr txBox="1"/>
          <p:nvPr/>
        </p:nvSpPr>
        <p:spPr>
          <a:xfrm>
            <a:off x="9705054" y="2855788"/>
            <a:ext cx="296513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159">
                <a:solidFill>
                  <a:srgbClr val="FFFFFF"/>
                </a:solidFill>
                <a:latin typeface="Bricolage Grotesque 24pt Bold"/>
                <a:ea typeface="Bricolage Grotesque 24pt Bold"/>
                <a:cs typeface="Bricolage Grotesque 24pt Bold"/>
                <a:sym typeface="Bricolage Grotesque 24pt Bold"/>
              </a:defRPr>
            </a:lvl1pPr>
          </a:lstStyle>
          <a:p>
            <a:r>
              <a:t>2.33M</a:t>
            </a:r>
          </a:p>
        </p:txBody>
      </p:sp>
      <p:sp>
        <p:nvSpPr>
          <p:cNvPr id="437" name="Text 12"/>
          <p:cNvSpPr txBox="1"/>
          <p:nvPr/>
        </p:nvSpPr>
        <p:spPr>
          <a:xfrm>
            <a:off x="9705054" y="3427288"/>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FFD9E7"/>
                </a:solidFill>
                <a:latin typeface="Arial"/>
                <a:ea typeface="Arial"/>
                <a:cs typeface="Arial"/>
                <a:sym typeface="Arial"/>
              </a:defRPr>
            </a:lvl1pPr>
          </a:lstStyle>
          <a:p>
            <a:r>
              <a:t>Social Engagements</a:t>
            </a:r>
          </a:p>
        </p:txBody>
      </p:sp>
      <p:sp>
        <p:nvSpPr>
          <p:cNvPr id="438" name="Text 14"/>
          <p:cNvSpPr txBox="1"/>
          <p:nvPr/>
        </p:nvSpPr>
        <p:spPr>
          <a:xfrm>
            <a:off x="13792299" y="2855788"/>
            <a:ext cx="296513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159">
                <a:solidFill>
                  <a:srgbClr val="FFC21E"/>
                </a:solidFill>
                <a:latin typeface="Bricolage Grotesque 24pt Bold"/>
                <a:ea typeface="Bricolage Grotesque 24pt Bold"/>
                <a:cs typeface="Bricolage Grotesque 24pt Bold"/>
                <a:sym typeface="Bricolage Grotesque 24pt Bold"/>
              </a:defRPr>
            </a:lvl1pPr>
          </a:lstStyle>
          <a:p>
            <a:r>
              <a:t>52</a:t>
            </a:r>
          </a:p>
        </p:txBody>
      </p:sp>
      <p:sp>
        <p:nvSpPr>
          <p:cNvPr id="439" name="Text 15"/>
          <p:cNvSpPr txBox="1"/>
          <p:nvPr/>
        </p:nvSpPr>
        <p:spPr>
          <a:xfrm>
            <a:off x="13792299" y="3427288"/>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Winners Rewarded</a:t>
            </a:r>
          </a:p>
        </p:txBody>
      </p:sp>
      <p:sp>
        <p:nvSpPr>
          <p:cNvPr id="440" name="Shape 16"/>
          <p:cNvSpPr/>
          <p:nvPr/>
        </p:nvSpPr>
        <p:spPr>
          <a:xfrm>
            <a:off x="1084001" y="4198813"/>
            <a:ext cx="10654645" cy="3731271"/>
          </a:xfrm>
          <a:prstGeom prst="roundRect">
            <a:avLst>
              <a:gd name="adj" fmla="val 3574"/>
            </a:avLst>
          </a:prstGeom>
          <a:solidFill>
            <a:srgbClr val="161619"/>
          </a:solidFill>
          <a:ln>
            <a:solidFill>
              <a:srgbClr val="FFFFFF">
                <a:alpha val="12000"/>
              </a:srgbClr>
            </a:solidFill>
          </a:ln>
        </p:spPr>
        <p:txBody>
          <a:bodyPr lIns="45719" rIns="45719"/>
          <a:lstStyle/>
          <a:p>
            <a:endParaRPr/>
          </a:p>
        </p:txBody>
      </p:sp>
      <p:sp>
        <p:nvSpPr>
          <p:cNvPr id="441" name="Text 17"/>
          <p:cNvSpPr txBox="1"/>
          <p:nvPr/>
        </p:nvSpPr>
        <p:spPr>
          <a:xfrm>
            <a:off x="1417376" y="4435227"/>
            <a:ext cx="6496051"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18B4E6"/>
                </a:solidFill>
                <a:latin typeface="Bricolage Grotesque 24pt Bold"/>
                <a:ea typeface="Bricolage Grotesque 24pt Bold"/>
                <a:cs typeface="Bricolage Grotesque 24pt Bold"/>
                <a:sym typeface="Bricolage Grotesque 24pt Bold"/>
              </a:defRPr>
            </a:pPr>
            <a:r>
              <a:t>&amp; </a:t>
            </a:r>
            <a:r>
              <a:rPr>
                <a:solidFill>
                  <a:srgbClr val="FFFFFF"/>
                </a:solidFill>
              </a:rPr>
              <a:t>Objective</a:t>
            </a:r>
          </a:p>
        </p:txBody>
      </p:sp>
      <p:sp>
        <p:nvSpPr>
          <p:cNvPr id="442" name="Text 19"/>
          <p:cNvSpPr txBox="1"/>
          <p:nvPr/>
        </p:nvSpPr>
        <p:spPr>
          <a:xfrm>
            <a:off x="1417376" y="5489831"/>
            <a:ext cx="6496051"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FFC21E"/>
                </a:solidFill>
                <a:latin typeface="Bricolage Grotesque 24pt Bold"/>
                <a:ea typeface="Bricolage Grotesque 24pt Bold"/>
                <a:cs typeface="Bricolage Grotesque 24pt Bold"/>
                <a:sym typeface="Bricolage Grotesque 24pt Bold"/>
              </a:defRPr>
            </a:pPr>
            <a:r>
              <a:t>&amp; </a:t>
            </a:r>
            <a:r>
              <a:rPr>
                <a:solidFill>
                  <a:srgbClr val="FFFFFF"/>
                </a:solidFill>
              </a:rPr>
              <a:t>Idea</a:t>
            </a:r>
          </a:p>
        </p:txBody>
      </p:sp>
      <p:sp>
        <p:nvSpPr>
          <p:cNvPr id="443" name="Text 21"/>
          <p:cNvSpPr txBox="1"/>
          <p:nvPr/>
        </p:nvSpPr>
        <p:spPr>
          <a:xfrm>
            <a:off x="1417376" y="6855024"/>
            <a:ext cx="6496051"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EC1E79"/>
                </a:solidFill>
                <a:latin typeface="Bricolage Grotesque 24pt Bold"/>
                <a:ea typeface="Bricolage Grotesque 24pt Bold"/>
                <a:cs typeface="Bricolage Grotesque 24pt Bold"/>
                <a:sym typeface="Bricolage Grotesque 24pt Bold"/>
              </a:defRPr>
            </a:pPr>
            <a:r>
              <a:t>&amp; </a:t>
            </a:r>
            <a:r>
              <a:rPr>
                <a:solidFill>
                  <a:srgbClr val="FFFFFF"/>
                </a:solidFill>
              </a:rPr>
              <a:t>Result</a:t>
            </a:r>
          </a:p>
        </p:txBody>
      </p:sp>
      <p:pic>
        <p:nvPicPr>
          <p:cNvPr id="444" name="Image 0" descr="Image 0"/>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729714" y="4524127"/>
            <a:ext cx="5649169" cy="3080644"/>
          </a:xfrm>
          <a:prstGeom prst="rect">
            <a:avLst/>
          </a:prstGeom>
          <a:ln w="12700">
            <a:miter lim="400000"/>
          </a:ln>
        </p:spPr>
      </p:pic>
      <p:sp>
        <p:nvSpPr>
          <p:cNvPr id="445" name="Shape 24"/>
          <p:cNvSpPr/>
          <p:nvPr/>
        </p:nvSpPr>
        <p:spPr>
          <a:xfrm>
            <a:off x="1084001" y="8196784"/>
            <a:ext cx="16119997" cy="1114426"/>
          </a:xfrm>
          <a:prstGeom prst="roundRect">
            <a:avLst>
              <a:gd name="adj" fmla="val 11966"/>
            </a:avLst>
          </a:prstGeom>
          <a:solidFill>
            <a:srgbClr val="1E1E22"/>
          </a:solidFill>
          <a:ln>
            <a:solidFill>
              <a:srgbClr val="FFFFFF">
                <a:alpha val="24000"/>
              </a:srgbClr>
            </a:solidFill>
          </a:ln>
        </p:spPr>
        <p:txBody>
          <a:bodyPr lIns="45719" rIns="45719"/>
          <a:lstStyle/>
          <a:p>
            <a:endParaRPr/>
          </a:p>
        </p:txBody>
      </p:sp>
      <p:sp>
        <p:nvSpPr>
          <p:cNvPr id="446" name="Text 25"/>
          <p:cNvSpPr txBox="1"/>
          <p:nvPr/>
        </p:nvSpPr>
        <p:spPr>
          <a:xfrm>
            <a:off x="1417376" y="8530159"/>
            <a:ext cx="419101" cy="4984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96111">
              <a:defRPr sz="2646" b="1">
                <a:solidFill>
                  <a:srgbClr val="FFFFFF"/>
                </a:solidFill>
                <a:latin typeface="Georgia"/>
                <a:ea typeface="Georgia"/>
                <a:cs typeface="Georgia"/>
                <a:sym typeface="Georgia"/>
              </a:defRPr>
            </a:lvl1pPr>
          </a:lstStyle>
          <a:p>
            <a:r>
              <a:t>🪔</a:t>
            </a:r>
          </a:p>
        </p:txBody>
      </p:sp>
      <p:sp>
        <p:nvSpPr>
          <p:cNvPr id="447" name="Text 26"/>
          <p:cNvSpPr txBox="1"/>
          <p:nvPr/>
        </p:nvSpPr>
        <p:spPr>
          <a:xfrm>
            <a:off x="1988876" y="8492059"/>
            <a:ext cx="8573379" cy="2762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1552">
                <a:solidFill>
                  <a:srgbClr val="FFFFFF"/>
                </a:solidFill>
                <a:latin typeface="Bricolage Grotesque 24pt Bold"/>
                <a:ea typeface="Bricolage Grotesque 24pt Bold"/>
                <a:cs typeface="Bricolage Grotesque 24pt Bold"/>
                <a:sym typeface="Bricolage Grotesque 24pt Bold"/>
              </a:defRPr>
            </a:lvl1pPr>
          </a:lstStyle>
          <a:p>
            <a:r>
              <a:t>Gamified Storytelling, Festive Scale</a:t>
            </a:r>
          </a:p>
        </p:txBody>
      </p:sp>
      <p:sp>
        <p:nvSpPr>
          <p:cNvPr id="448" name="Text 27"/>
          <p:cNvSpPr txBox="1"/>
          <p:nvPr/>
        </p:nvSpPr>
        <p:spPr>
          <a:xfrm>
            <a:off x="1988876" y="8787334"/>
            <a:ext cx="8573379" cy="2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200">
                <a:solidFill>
                  <a:srgbClr val="B7B7BE"/>
                </a:solidFill>
                <a:latin typeface="Arial"/>
                <a:ea typeface="Arial"/>
                <a:cs typeface="Arial"/>
                <a:sym typeface="Arial"/>
              </a:defRPr>
            </a:lvl1pPr>
          </a:lstStyle>
          <a:p>
            <a:r>
              <a:t>A hidden-object hunt turned festive browsing into sustained, rewarded engagement — at mela scale, entirely online.</a:t>
            </a:r>
          </a:p>
        </p:txBody>
      </p:sp>
      <p:pic>
        <p:nvPicPr>
          <p:cNvPr id="449" name="Image 0" descr="Image 0"/>
          <p:cNvPicPr>
            <a:picLocks noChangeAspect="1"/>
          </p:cNvPicPr>
          <p:nvPr/>
        </p:nvPicPr>
        <p:blipFill>
          <a:blip r:embed="rId5"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450" name="Text 0"/>
          <p:cNvSpPr txBox="1"/>
          <p:nvPr/>
        </p:nvSpPr>
        <p:spPr>
          <a:xfrm>
            <a:off x="1047750" y="762000"/>
            <a:ext cx="9530351" cy="304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HAVELLS · FESTIVE SEASON CAMPAIGN</a:t>
            </a:r>
          </a:p>
        </p:txBody>
      </p:sp>
      <p:sp>
        <p:nvSpPr>
          <p:cNvPr id="451" name="Text 1"/>
          <p:cNvSpPr txBox="1"/>
          <p:nvPr/>
        </p:nvSpPr>
        <p:spPr>
          <a:xfrm>
            <a:off x="1047750" y="1200150"/>
            <a:ext cx="9700632" cy="60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749808">
              <a:defRPr sz="3690" spc="-82">
                <a:solidFill>
                  <a:srgbClr val="FFFFFF"/>
                </a:solidFill>
                <a:latin typeface="Bricolage Grotesque 24pt Bold"/>
                <a:ea typeface="Bricolage Grotesque 24pt Bold"/>
                <a:cs typeface="Bricolage Grotesque 24pt Bold"/>
                <a:sym typeface="Bricolage Grotesque 24pt Bold"/>
              </a:defRPr>
            </a:pPr>
            <a:r>
              <a:t>The Great Festive Hunt and</a:t>
            </a:r>
            <a:r>
              <a:rPr>
                <a:solidFill>
                  <a:srgbClr val="18B4E6"/>
                </a:solidFill>
              </a:rPr>
              <a:t> </a:t>
            </a:r>
            <a:r>
              <a:t>Gamification</a:t>
            </a:r>
          </a:p>
        </p:txBody>
      </p:sp>
      <p:grpSp>
        <p:nvGrpSpPr>
          <p:cNvPr id="456" name="Group">
            <a:hlinkClick r:id="rId6"/>
          </p:cNvPr>
          <p:cNvGrpSpPr/>
          <p:nvPr/>
        </p:nvGrpSpPr>
        <p:grpSpPr>
          <a:xfrm>
            <a:off x="13431057" y="5827710"/>
            <a:ext cx="2230523" cy="473478"/>
            <a:chOff x="0" y="0"/>
            <a:chExt cx="2230521" cy="473477"/>
          </a:xfrm>
        </p:grpSpPr>
        <p:sp>
          <p:nvSpPr>
            <p:cNvPr id="452"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453"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454"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455" name="Text 6"/>
            <p:cNvSpPr txBox="1"/>
            <p:nvPr/>
          </p:nvSpPr>
          <p:spPr>
            <a:xfrm>
              <a:off x="537460" y="137565"/>
              <a:ext cx="1526631" cy="2175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
        <p:nvSpPr>
          <p:cNvPr id="457" name="Drive festive-season engagement and consideration for Havells appliances by recreating the excitement of an Indian festival mela in a digital-first, interactive format."/>
          <p:cNvSpPr txBox="1"/>
          <p:nvPr/>
        </p:nvSpPr>
        <p:spPr>
          <a:xfrm>
            <a:off x="1403052" y="4661546"/>
            <a:ext cx="4355375" cy="619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a:solidFill>
                  <a:srgbClr val="B7B7BE"/>
                </a:solidFill>
                <a:latin typeface="Arial"/>
                <a:ea typeface="Arial"/>
                <a:cs typeface="Arial"/>
                <a:sym typeface="Arial"/>
              </a:defRPr>
            </a:lvl1pPr>
          </a:lstStyle>
          <a:p>
            <a:r>
              <a:t>Drive festive-season engagement and consideration for Havells appliances by recreating the excitement of an Indian festival mela in a digital-first, interactive format.</a:t>
            </a:r>
          </a:p>
        </p:txBody>
      </p:sp>
      <p:sp>
        <p:nvSpPr>
          <p:cNvPr id="458" name="An interactive microsite replicating a lively festival mela, where users hunted for Havells products and festive elements hidden within detailed illustrations - promoted via social media and influencer collaborations, with ₹500 vouchers for winners."/>
          <p:cNvSpPr txBox="1"/>
          <p:nvPr/>
        </p:nvSpPr>
        <p:spPr>
          <a:xfrm>
            <a:off x="1399653" y="5715776"/>
            <a:ext cx="4186877" cy="980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a:solidFill>
                  <a:srgbClr val="B7B7BE"/>
                </a:solidFill>
                <a:latin typeface="Arial"/>
                <a:ea typeface="Arial"/>
                <a:cs typeface="Arial"/>
                <a:sym typeface="Arial"/>
              </a:defRPr>
            </a:lvl1pPr>
          </a:lstStyle>
          <a:p>
            <a:r>
              <a:t>An interactive microsite replicating a lively festival mela, where users hunted for Havells products and festive elements hidden within detailed illustrations - promoted via social media and influencer collaborations, with ₹500 vouchers for winners.</a:t>
            </a:r>
          </a:p>
        </p:txBody>
      </p:sp>
      <p:sp>
        <p:nvSpPr>
          <p:cNvPr id="459" name="One of Havells' most interactive festive initiatives - 2.3M microsite visits, 19.2M people reached, 2.33M engagements, and 52 winners rewarded."/>
          <p:cNvSpPr txBox="1"/>
          <p:nvPr/>
        </p:nvSpPr>
        <p:spPr>
          <a:xfrm>
            <a:off x="1390679" y="7082275"/>
            <a:ext cx="3552234" cy="619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a:solidFill>
                  <a:srgbClr val="B7B7BE"/>
                </a:solidFill>
                <a:latin typeface="Arial"/>
                <a:ea typeface="Arial"/>
                <a:cs typeface="Arial"/>
                <a:sym typeface="Arial"/>
              </a:defRPr>
            </a:lvl1pPr>
          </a:lstStyle>
          <a:p>
            <a:r>
              <a:t>One of Havells' most interactive festive initiatives - 2.3M microsite visits, 19.2M people reached, 2.33M engagements, and 52 winners rewarded.</a:t>
            </a:r>
          </a:p>
        </p:txBody>
      </p:sp>
      <p:sp>
        <p:nvSpPr>
          <p:cNvPr id="460" name="Text 3"/>
          <p:cNvSpPr txBox="1"/>
          <p:nvPr/>
        </p:nvSpPr>
        <p:spPr>
          <a:xfrm>
            <a:off x="16388354" y="1765176"/>
            <a:ext cx="774900" cy="2857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ormAutofit/>
          </a:bodyPr>
          <a:lstStyle>
            <a:lvl1pPr algn="r">
              <a:defRPr sz="1600">
                <a:solidFill>
                  <a:srgbClr val="8C8C93"/>
                </a:solidFill>
                <a:latin typeface="Arial"/>
                <a:ea typeface="Arial"/>
                <a:cs typeface="Arial"/>
                <a:sym typeface="Arial"/>
              </a:defRPr>
            </a:lvl1pPr>
          </a:lstStyle>
          <a:p>
            <a:r>
              <a:t>Festive </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64" name="Shape 12"/>
          <p:cNvSpPr/>
          <p:nvPr/>
        </p:nvSpPr>
        <p:spPr>
          <a:xfrm>
            <a:off x="1046633" y="6545945"/>
            <a:ext cx="3049796" cy="1400919"/>
          </a:xfrm>
          <a:prstGeom prst="roundRect">
            <a:avLst>
              <a:gd name="adj" fmla="val 11475"/>
            </a:avLst>
          </a:prstGeom>
          <a:solidFill>
            <a:srgbClr val="161619"/>
          </a:solidFill>
          <a:ln>
            <a:solidFill>
              <a:srgbClr val="FFFFFF">
                <a:alpha val="12000"/>
              </a:srgbClr>
            </a:solidFill>
          </a:ln>
        </p:spPr>
        <p:txBody>
          <a:bodyPr lIns="45719" rIns="45719"/>
          <a:lstStyle/>
          <a:p>
            <a:endParaRPr/>
          </a:p>
        </p:txBody>
      </p:sp>
      <p:sp>
        <p:nvSpPr>
          <p:cNvPr id="465" name="Shape 15"/>
          <p:cNvSpPr/>
          <p:nvPr/>
        </p:nvSpPr>
        <p:spPr>
          <a:xfrm>
            <a:off x="4326086" y="6545945"/>
            <a:ext cx="3049796" cy="1400919"/>
          </a:xfrm>
          <a:prstGeom prst="roundRect">
            <a:avLst>
              <a:gd name="adj" fmla="val 11475"/>
            </a:avLst>
          </a:prstGeom>
          <a:solidFill>
            <a:srgbClr val="161619"/>
          </a:solidFill>
          <a:ln>
            <a:solidFill>
              <a:srgbClr val="FFFFFF">
                <a:alpha val="12000"/>
              </a:srgbClr>
            </a:solidFill>
          </a:ln>
        </p:spPr>
        <p:txBody>
          <a:bodyPr lIns="45719" rIns="45719"/>
          <a:lstStyle/>
          <a:p>
            <a:endParaRPr/>
          </a:p>
        </p:txBody>
      </p:sp>
      <p:sp>
        <p:nvSpPr>
          <p:cNvPr id="466" name="Shape 18"/>
          <p:cNvSpPr/>
          <p:nvPr/>
        </p:nvSpPr>
        <p:spPr>
          <a:xfrm>
            <a:off x="7605541" y="6545945"/>
            <a:ext cx="3049975" cy="1400919"/>
          </a:xfrm>
          <a:prstGeom prst="roundRect">
            <a:avLst>
              <a:gd name="adj" fmla="val 11475"/>
            </a:avLst>
          </a:prstGeom>
          <a:solidFill>
            <a:srgbClr val="EC1E79"/>
          </a:solidFill>
          <a:ln>
            <a:solidFill>
              <a:srgbClr val="EC1E79"/>
            </a:solidFill>
          </a:ln>
        </p:spPr>
        <p:txBody>
          <a:bodyPr lIns="45719" rIns="45719"/>
          <a:lstStyle/>
          <a:p>
            <a:endParaRPr/>
          </a:p>
        </p:txBody>
      </p:sp>
      <p:sp>
        <p:nvSpPr>
          <p:cNvPr id="467" name="Shape 21"/>
          <p:cNvSpPr/>
          <p:nvPr/>
        </p:nvSpPr>
        <p:spPr>
          <a:xfrm>
            <a:off x="10885175" y="6545945"/>
            <a:ext cx="3049796" cy="1400919"/>
          </a:xfrm>
          <a:prstGeom prst="roundRect">
            <a:avLst>
              <a:gd name="adj" fmla="val 11475"/>
            </a:avLst>
          </a:prstGeom>
          <a:solidFill>
            <a:srgbClr val="161619"/>
          </a:solidFill>
          <a:ln>
            <a:solidFill>
              <a:srgbClr val="FFFFFF">
                <a:alpha val="12000"/>
              </a:srgbClr>
            </a:solidFill>
          </a:ln>
        </p:spPr>
        <p:txBody>
          <a:bodyPr lIns="45719" rIns="45719"/>
          <a:lstStyle/>
          <a:p>
            <a:endParaRPr/>
          </a:p>
        </p:txBody>
      </p:sp>
      <p:sp>
        <p:nvSpPr>
          <p:cNvPr id="468" name="Shape 24"/>
          <p:cNvSpPr/>
          <p:nvPr/>
        </p:nvSpPr>
        <p:spPr>
          <a:xfrm>
            <a:off x="14164629" y="6545945"/>
            <a:ext cx="3049976" cy="1400919"/>
          </a:xfrm>
          <a:prstGeom prst="roundRect">
            <a:avLst>
              <a:gd name="adj" fmla="val 11475"/>
            </a:avLst>
          </a:prstGeom>
          <a:solidFill>
            <a:srgbClr val="161619"/>
          </a:solidFill>
          <a:ln>
            <a:solidFill>
              <a:srgbClr val="FFFFFF">
                <a:alpha val="12000"/>
              </a:srgbClr>
            </a:solidFill>
          </a:ln>
        </p:spPr>
        <p:txBody>
          <a:bodyPr lIns="45719" rIns="45719"/>
          <a:lstStyle/>
          <a:p>
            <a:endParaRPr/>
          </a:p>
        </p:txBody>
      </p:sp>
      <p:pic>
        <p:nvPicPr>
          <p:cNvPr id="469" name="Image 0" descr="Image 0"/>
          <p:cNvPicPr>
            <a:picLocks noChangeAspect="1"/>
          </p:cNvPicPr>
          <p:nvPr/>
        </p:nvPicPr>
        <p:blipFill>
          <a:blip r:embed="rId3"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470" name="Shape 0"/>
          <p:cNvSpPr/>
          <p:nvPr/>
        </p:nvSpPr>
        <p:spPr>
          <a:xfrm>
            <a:off x="1046633" y="2742667"/>
            <a:ext cx="16167972" cy="15311"/>
          </a:xfrm>
          <a:prstGeom prst="rect">
            <a:avLst/>
          </a:prstGeom>
          <a:solidFill>
            <a:srgbClr val="FFFFFF">
              <a:alpha val="12000"/>
            </a:srgbClr>
          </a:solidFill>
          <a:ln w="12700">
            <a:miter lim="400000"/>
          </a:ln>
        </p:spPr>
        <p:txBody>
          <a:bodyPr lIns="45719" rIns="45719"/>
          <a:lstStyle/>
          <a:p>
            <a:endParaRPr/>
          </a:p>
        </p:txBody>
      </p:sp>
      <p:sp>
        <p:nvSpPr>
          <p:cNvPr id="471" name="Text 1"/>
          <p:cNvSpPr txBox="1"/>
          <p:nvPr/>
        </p:nvSpPr>
        <p:spPr>
          <a:xfrm>
            <a:off x="1046633" y="864654"/>
            <a:ext cx="12279304" cy="2857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600" b="1" spc="300">
                <a:solidFill>
                  <a:srgbClr val="EC1E79"/>
                </a:solidFill>
                <a:latin typeface="Arial"/>
                <a:ea typeface="Arial"/>
                <a:cs typeface="Arial"/>
                <a:sym typeface="Arial"/>
              </a:defRPr>
            </a:lvl1pPr>
          </a:lstStyle>
          <a:p>
            <a:r>
              <a:t>NARAYANA HEALTH · WORLD NO TOBACCO DAY 2025</a:t>
            </a:r>
          </a:p>
        </p:txBody>
      </p:sp>
      <p:sp>
        <p:nvSpPr>
          <p:cNvPr id="472" name="Text 2"/>
          <p:cNvSpPr txBox="1"/>
          <p:nvPr/>
        </p:nvSpPr>
        <p:spPr>
          <a:xfrm>
            <a:off x="1046633" y="1264704"/>
            <a:ext cx="11497893" cy="1257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4800" spc="-100">
                <a:solidFill>
                  <a:srgbClr val="FFFFFF"/>
                </a:solidFill>
                <a:latin typeface="Bricolage Grotesque 24pt Bold"/>
                <a:ea typeface="Bricolage Grotesque 24pt Bold"/>
                <a:cs typeface="Bricolage Grotesque 24pt Bold"/>
                <a:sym typeface="Bricolage Grotesque 24pt Bold"/>
              </a:defRPr>
            </a:lvl1pPr>
          </a:lstStyle>
          <a:p>
            <a:r>
              <a:t>Chai aur Sutta. Break the Partnership.</a:t>
            </a:r>
          </a:p>
        </p:txBody>
      </p:sp>
      <p:sp>
        <p:nvSpPr>
          <p:cNvPr id="473" name="Text 3"/>
          <p:cNvSpPr txBox="1"/>
          <p:nvPr/>
        </p:nvSpPr>
        <p:spPr>
          <a:xfrm>
            <a:off x="14919818" y="2236254"/>
            <a:ext cx="2243436" cy="2857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ormAutofit/>
          </a:bodyPr>
          <a:lstStyle>
            <a:lvl1pPr algn="r">
              <a:defRPr sz="1600">
                <a:solidFill>
                  <a:srgbClr val="8C8C93"/>
                </a:solidFill>
                <a:latin typeface="Arial"/>
                <a:ea typeface="Arial"/>
                <a:cs typeface="Arial"/>
                <a:sym typeface="Arial"/>
              </a:defRPr>
            </a:lvl1pPr>
          </a:lstStyle>
          <a:p>
            <a:r>
              <a:t>Public Health Campaign</a:t>
            </a:r>
          </a:p>
        </p:txBody>
      </p:sp>
      <p:sp>
        <p:nvSpPr>
          <p:cNvPr id="474" name="Shape 4"/>
          <p:cNvSpPr/>
          <p:nvPr/>
        </p:nvSpPr>
        <p:spPr>
          <a:xfrm>
            <a:off x="1046633" y="3083979"/>
            <a:ext cx="9380508" cy="3314701"/>
          </a:xfrm>
          <a:prstGeom prst="roundRect">
            <a:avLst>
              <a:gd name="adj" fmla="val 4023"/>
            </a:avLst>
          </a:prstGeom>
          <a:solidFill>
            <a:srgbClr val="161619"/>
          </a:solidFill>
          <a:ln>
            <a:solidFill>
              <a:srgbClr val="FFFFFF">
                <a:alpha val="12000"/>
              </a:srgbClr>
            </a:solidFill>
          </a:ln>
        </p:spPr>
        <p:txBody>
          <a:bodyPr lIns="45719" rIns="45719"/>
          <a:lstStyle/>
          <a:p>
            <a:endParaRPr/>
          </a:p>
        </p:txBody>
      </p:sp>
      <p:sp>
        <p:nvSpPr>
          <p:cNvPr id="475" name="Text 5"/>
          <p:cNvSpPr txBox="1"/>
          <p:nvPr/>
        </p:nvSpPr>
        <p:spPr>
          <a:xfrm>
            <a:off x="1380008" y="3398304"/>
            <a:ext cx="6496051"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18B4E6"/>
                </a:solidFill>
                <a:latin typeface="Bricolage Grotesque 24pt Bold"/>
                <a:ea typeface="Bricolage Grotesque 24pt Bold"/>
                <a:cs typeface="Bricolage Grotesque 24pt Bold"/>
                <a:sym typeface="Bricolage Grotesque 24pt Bold"/>
              </a:defRPr>
            </a:pPr>
            <a:r>
              <a:t>&amp; </a:t>
            </a:r>
            <a:r>
              <a:rPr>
                <a:solidFill>
                  <a:srgbClr val="FFFFFF"/>
                </a:solidFill>
              </a:rPr>
              <a:t>Problem</a:t>
            </a:r>
          </a:p>
        </p:txBody>
      </p:sp>
      <p:sp>
        <p:nvSpPr>
          <p:cNvPr id="476" name="Text 6"/>
          <p:cNvSpPr txBox="1"/>
          <p:nvPr/>
        </p:nvSpPr>
        <p:spPr>
          <a:xfrm>
            <a:off x="1380008" y="3674529"/>
            <a:ext cx="8441626"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96111">
              <a:lnSpc>
                <a:spcPct val="155000"/>
              </a:lnSpc>
              <a:defRPr sz="1176">
                <a:solidFill>
                  <a:srgbClr val="B7B7BE"/>
                </a:solidFill>
                <a:latin typeface="Arial"/>
                <a:ea typeface="Arial"/>
                <a:cs typeface="Arial"/>
                <a:sym typeface="Arial"/>
              </a:defRPr>
            </a:lvl1pPr>
          </a:lstStyle>
          <a:p>
            <a:r>
              <a:t>Chai + cigarette ("Chai Sutta") is a popular combination across India - so ubiquitous that most chai shops sell cigarette packs too, making cigarettes even more accessible.</a:t>
            </a:r>
          </a:p>
        </p:txBody>
      </p:sp>
      <p:sp>
        <p:nvSpPr>
          <p:cNvPr id="477" name="Text 7"/>
          <p:cNvSpPr txBox="1"/>
          <p:nvPr/>
        </p:nvSpPr>
        <p:spPr>
          <a:xfrm>
            <a:off x="1380008" y="4341279"/>
            <a:ext cx="6496051"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FFC21E"/>
                </a:solidFill>
                <a:latin typeface="Bricolage Grotesque 24pt Bold"/>
                <a:ea typeface="Bricolage Grotesque 24pt Bold"/>
                <a:cs typeface="Bricolage Grotesque 24pt Bold"/>
                <a:sym typeface="Bricolage Grotesque 24pt Bold"/>
              </a:defRPr>
            </a:pPr>
            <a:r>
              <a:t>&amp; </a:t>
            </a:r>
            <a:r>
              <a:rPr>
                <a:solidFill>
                  <a:srgbClr val="FFFFFF"/>
                </a:solidFill>
              </a:rPr>
              <a:t>Insight</a:t>
            </a:r>
          </a:p>
        </p:txBody>
      </p:sp>
      <p:sp>
        <p:nvSpPr>
          <p:cNvPr id="478" name="Text 8"/>
          <p:cNvSpPr txBox="1"/>
          <p:nvPr/>
        </p:nvSpPr>
        <p:spPr>
          <a:xfrm>
            <a:off x="1380008" y="4617504"/>
            <a:ext cx="8298865"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96111">
              <a:lnSpc>
                <a:spcPct val="155000"/>
              </a:lnSpc>
              <a:defRPr sz="1176">
                <a:solidFill>
                  <a:srgbClr val="B7B7BE"/>
                </a:solidFill>
                <a:latin typeface="Arial"/>
                <a:ea typeface="Arial"/>
                <a:cs typeface="Arial"/>
                <a:sym typeface="Arial"/>
              </a:defRPr>
            </a:lvl1pPr>
          </a:lstStyle>
          <a:p>
            <a:r>
              <a:t>On World No Tobacco Day 2025, we saw an opportunity to use this powerful partnership itself to send a message against excessive smoking in urban cities.</a:t>
            </a:r>
          </a:p>
        </p:txBody>
      </p:sp>
      <p:sp>
        <p:nvSpPr>
          <p:cNvPr id="479" name="Text 9"/>
          <p:cNvSpPr txBox="1"/>
          <p:nvPr/>
        </p:nvSpPr>
        <p:spPr>
          <a:xfrm>
            <a:off x="1380008" y="5284254"/>
            <a:ext cx="6496051"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EC1E79"/>
                </a:solidFill>
                <a:latin typeface="Bricolage Grotesque 24pt Bold"/>
                <a:ea typeface="Bricolage Grotesque 24pt Bold"/>
                <a:cs typeface="Bricolage Grotesque 24pt Bold"/>
                <a:sym typeface="Bricolage Grotesque 24pt Bold"/>
              </a:defRPr>
            </a:pPr>
            <a:r>
              <a:t>&amp; </a:t>
            </a:r>
            <a:r>
              <a:rPr>
                <a:solidFill>
                  <a:srgbClr val="FFFFFF"/>
                </a:solidFill>
              </a:rPr>
              <a:t>Idea</a:t>
            </a:r>
          </a:p>
        </p:txBody>
      </p:sp>
      <p:sp>
        <p:nvSpPr>
          <p:cNvPr id="480" name="Text 10"/>
          <p:cNvSpPr txBox="1"/>
          <p:nvPr/>
        </p:nvSpPr>
        <p:spPr>
          <a:xfrm>
            <a:off x="1380008" y="5560479"/>
            <a:ext cx="8144979"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96111">
              <a:lnSpc>
                <a:spcPct val="155000"/>
              </a:lnSpc>
              <a:defRPr sz="1176">
                <a:solidFill>
                  <a:srgbClr val="B7B7BE"/>
                </a:solidFill>
                <a:latin typeface="Arial"/>
                <a:ea typeface="Arial"/>
                <a:cs typeface="Arial"/>
                <a:sym typeface="Arial"/>
              </a:defRPr>
            </a:lvl1pPr>
          </a:lstStyle>
          <a:p>
            <a:r>
              <a:t>Unique chai cups carrying a simple message in regional Indian languages _ reminding people that Chai + Cancer isn't exactly a great use of a break time.</a:t>
            </a:r>
          </a:p>
        </p:txBody>
      </p:sp>
      <p:sp>
        <p:nvSpPr>
          <p:cNvPr id="481" name="Shape 11"/>
          <p:cNvSpPr/>
          <p:nvPr/>
        </p:nvSpPr>
        <p:spPr>
          <a:xfrm>
            <a:off x="10654287" y="3083979"/>
            <a:ext cx="6572251" cy="3314701"/>
          </a:xfrm>
          <a:prstGeom prst="roundRect">
            <a:avLst>
              <a:gd name="adj" fmla="val 4023"/>
            </a:avLst>
          </a:prstGeom>
          <a:solidFill>
            <a:srgbClr val="161619"/>
          </a:solidFill>
          <a:ln>
            <a:solidFill>
              <a:srgbClr val="FFFFFF">
                <a:alpha val="12000"/>
              </a:srgbClr>
            </a:solidFill>
          </a:ln>
        </p:spPr>
        <p:txBody>
          <a:bodyPr lIns="45719" rIns="45719"/>
          <a:lstStyle/>
          <a:p>
            <a:endParaRPr/>
          </a:p>
        </p:txBody>
      </p:sp>
      <p:sp>
        <p:nvSpPr>
          <p:cNvPr id="482" name="Text 13"/>
          <p:cNvSpPr txBox="1"/>
          <p:nvPr/>
        </p:nvSpPr>
        <p:spPr>
          <a:xfrm>
            <a:off x="1420953" y="6922554"/>
            <a:ext cx="2300795" cy="438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86384">
              <a:defRPr sz="2666" b="1">
                <a:solidFill>
                  <a:srgbClr val="FFC21E"/>
                </a:solidFill>
                <a:latin typeface="Georgia"/>
                <a:ea typeface="Georgia"/>
                <a:cs typeface="Georgia"/>
                <a:sym typeface="Georgia"/>
              </a:defRPr>
            </a:lvl1pPr>
          </a:lstStyle>
          <a:p>
            <a:r>
              <a:t>773.5K+</a:t>
            </a:r>
          </a:p>
        </p:txBody>
      </p:sp>
      <p:sp>
        <p:nvSpPr>
          <p:cNvPr id="483" name="Text 14"/>
          <p:cNvSpPr txBox="1"/>
          <p:nvPr/>
        </p:nvSpPr>
        <p:spPr>
          <a:xfrm>
            <a:off x="1420953" y="7398804"/>
            <a:ext cx="2300795" cy="209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100" b="1">
                <a:solidFill>
                  <a:srgbClr val="B7B7BE"/>
                </a:solidFill>
                <a:latin typeface="Arial"/>
                <a:ea typeface="Arial"/>
                <a:cs typeface="Arial"/>
                <a:sym typeface="Arial"/>
              </a:defRPr>
            </a:lvl1pPr>
          </a:lstStyle>
          <a:p>
            <a:r>
              <a:t>Impressions</a:t>
            </a:r>
          </a:p>
        </p:txBody>
      </p:sp>
      <p:sp>
        <p:nvSpPr>
          <p:cNvPr id="484" name="Text 16"/>
          <p:cNvSpPr txBox="1"/>
          <p:nvPr/>
        </p:nvSpPr>
        <p:spPr>
          <a:xfrm>
            <a:off x="4700587" y="6922554"/>
            <a:ext cx="2300795" cy="438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86384">
              <a:defRPr sz="2666" b="1">
                <a:solidFill>
                  <a:srgbClr val="18B4E6"/>
                </a:solidFill>
                <a:latin typeface="Georgia"/>
                <a:ea typeface="Georgia"/>
                <a:cs typeface="Georgia"/>
                <a:sym typeface="Georgia"/>
              </a:defRPr>
            </a:lvl1pPr>
          </a:lstStyle>
          <a:p>
            <a:r>
              <a:t>587.1K+</a:t>
            </a:r>
          </a:p>
        </p:txBody>
      </p:sp>
      <p:sp>
        <p:nvSpPr>
          <p:cNvPr id="485" name="Text 17"/>
          <p:cNvSpPr txBox="1"/>
          <p:nvPr/>
        </p:nvSpPr>
        <p:spPr>
          <a:xfrm>
            <a:off x="4700587" y="7398804"/>
            <a:ext cx="2300795" cy="209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100" b="1">
                <a:solidFill>
                  <a:srgbClr val="B7B7BE"/>
                </a:solidFill>
                <a:latin typeface="Arial"/>
                <a:ea typeface="Arial"/>
                <a:cs typeface="Arial"/>
                <a:sym typeface="Arial"/>
              </a:defRPr>
            </a:lvl1pPr>
          </a:lstStyle>
          <a:p>
            <a:r>
              <a:t>Reach</a:t>
            </a:r>
          </a:p>
        </p:txBody>
      </p:sp>
      <p:sp>
        <p:nvSpPr>
          <p:cNvPr id="486" name="Text 19"/>
          <p:cNvSpPr txBox="1"/>
          <p:nvPr/>
        </p:nvSpPr>
        <p:spPr>
          <a:xfrm>
            <a:off x="7902341" y="6922554"/>
            <a:ext cx="2300958" cy="438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86384">
              <a:defRPr sz="2666" b="1">
                <a:solidFill>
                  <a:srgbClr val="FFFFFF"/>
                </a:solidFill>
                <a:latin typeface="Georgia"/>
                <a:ea typeface="Georgia"/>
                <a:cs typeface="Georgia"/>
                <a:sym typeface="Georgia"/>
              </a:defRPr>
            </a:lvl1pPr>
          </a:lstStyle>
          <a:p>
            <a:r>
              <a:t>2.9K+</a:t>
            </a:r>
          </a:p>
        </p:txBody>
      </p:sp>
      <p:sp>
        <p:nvSpPr>
          <p:cNvPr id="487" name="Text 20"/>
          <p:cNvSpPr txBox="1"/>
          <p:nvPr/>
        </p:nvSpPr>
        <p:spPr>
          <a:xfrm>
            <a:off x="7902341" y="7398804"/>
            <a:ext cx="2300958" cy="209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100" b="1">
                <a:solidFill>
                  <a:srgbClr val="FFD9E7"/>
                </a:solidFill>
                <a:latin typeface="Arial"/>
                <a:ea typeface="Arial"/>
                <a:cs typeface="Arial"/>
                <a:sym typeface="Arial"/>
              </a:defRPr>
            </a:lvl1pPr>
          </a:lstStyle>
          <a:p>
            <a:r>
              <a:t>Total Engagement</a:t>
            </a:r>
          </a:p>
        </p:txBody>
      </p:sp>
      <p:sp>
        <p:nvSpPr>
          <p:cNvPr id="488" name="Text 22"/>
          <p:cNvSpPr txBox="1"/>
          <p:nvPr/>
        </p:nvSpPr>
        <p:spPr>
          <a:xfrm>
            <a:off x="11259675" y="6922554"/>
            <a:ext cx="2300795" cy="438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86384">
              <a:defRPr sz="2666" b="1">
                <a:solidFill>
                  <a:srgbClr val="FFC21E"/>
                </a:solidFill>
                <a:latin typeface="Georgia"/>
                <a:ea typeface="Georgia"/>
                <a:cs typeface="Georgia"/>
                <a:sym typeface="Georgia"/>
              </a:defRPr>
            </a:lvl1pPr>
          </a:lstStyle>
          <a:p>
            <a:r>
              <a:t>7+</a:t>
            </a:r>
          </a:p>
        </p:txBody>
      </p:sp>
      <p:sp>
        <p:nvSpPr>
          <p:cNvPr id="489" name="Text 23"/>
          <p:cNvSpPr txBox="1"/>
          <p:nvPr/>
        </p:nvSpPr>
        <p:spPr>
          <a:xfrm>
            <a:off x="11259675" y="7398804"/>
            <a:ext cx="2300795" cy="209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100" b="1">
                <a:solidFill>
                  <a:srgbClr val="B7B7BE"/>
                </a:solidFill>
                <a:latin typeface="Arial"/>
                <a:ea typeface="Arial"/>
                <a:cs typeface="Arial"/>
                <a:sym typeface="Arial"/>
              </a:defRPr>
            </a:lvl1pPr>
          </a:lstStyle>
          <a:p>
            <a:r>
              <a:t>Cities Targeted</a:t>
            </a:r>
          </a:p>
        </p:txBody>
      </p:sp>
      <p:sp>
        <p:nvSpPr>
          <p:cNvPr id="490" name="Text 25"/>
          <p:cNvSpPr txBox="1"/>
          <p:nvPr/>
        </p:nvSpPr>
        <p:spPr>
          <a:xfrm>
            <a:off x="14539138" y="6922554"/>
            <a:ext cx="2300958" cy="438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86384">
              <a:defRPr sz="2666" b="1">
                <a:solidFill>
                  <a:srgbClr val="FFC21E"/>
                </a:solidFill>
                <a:latin typeface="Georgia"/>
                <a:ea typeface="Georgia"/>
                <a:cs typeface="Georgia"/>
                <a:sym typeface="Georgia"/>
              </a:defRPr>
            </a:lvl1pPr>
          </a:lstStyle>
          <a:p>
            <a:r>
              <a:t>1L+</a:t>
            </a:r>
          </a:p>
        </p:txBody>
      </p:sp>
      <p:sp>
        <p:nvSpPr>
          <p:cNvPr id="491" name="Text 26"/>
          <p:cNvSpPr txBox="1"/>
          <p:nvPr/>
        </p:nvSpPr>
        <p:spPr>
          <a:xfrm>
            <a:off x="14539138" y="7398804"/>
            <a:ext cx="2300958" cy="209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100" b="1">
                <a:solidFill>
                  <a:srgbClr val="B7B7BE"/>
                </a:solidFill>
                <a:latin typeface="Arial"/>
                <a:ea typeface="Arial"/>
                <a:cs typeface="Arial"/>
                <a:sym typeface="Arial"/>
              </a:defRPr>
            </a:lvl1pPr>
          </a:lstStyle>
          <a:p>
            <a:r>
              <a:t>Cups Distributed</a:t>
            </a:r>
          </a:p>
        </p:txBody>
      </p:sp>
      <p:sp>
        <p:nvSpPr>
          <p:cNvPr id="492" name="Shape 28"/>
          <p:cNvSpPr/>
          <p:nvPr/>
        </p:nvSpPr>
        <p:spPr>
          <a:xfrm>
            <a:off x="1046633" y="8094129"/>
            <a:ext cx="16158447" cy="1114426"/>
          </a:xfrm>
          <a:prstGeom prst="roundRect">
            <a:avLst>
              <a:gd name="adj" fmla="val 11966"/>
            </a:avLst>
          </a:prstGeom>
          <a:solidFill>
            <a:srgbClr val="1E1E22"/>
          </a:solidFill>
          <a:ln>
            <a:solidFill>
              <a:srgbClr val="FFFFFF">
                <a:alpha val="24000"/>
              </a:srgbClr>
            </a:solidFill>
          </a:ln>
        </p:spPr>
        <p:txBody>
          <a:bodyPr lIns="45719" rIns="45719"/>
          <a:lstStyle/>
          <a:p>
            <a:endParaRPr/>
          </a:p>
        </p:txBody>
      </p:sp>
      <p:sp>
        <p:nvSpPr>
          <p:cNvPr id="493" name="Text 29"/>
          <p:cNvSpPr txBox="1"/>
          <p:nvPr/>
        </p:nvSpPr>
        <p:spPr>
          <a:xfrm>
            <a:off x="1380008" y="8427504"/>
            <a:ext cx="419101" cy="4984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96111">
              <a:defRPr sz="2646" b="1">
                <a:solidFill>
                  <a:srgbClr val="FFFFFF"/>
                </a:solidFill>
                <a:latin typeface="Georgia"/>
                <a:ea typeface="Georgia"/>
                <a:cs typeface="Georgia"/>
                <a:sym typeface="Georgia"/>
              </a:defRPr>
            </a:lvl1pPr>
          </a:lstStyle>
          <a:p>
            <a:r>
              <a:t>☕</a:t>
            </a:r>
          </a:p>
        </p:txBody>
      </p:sp>
      <p:sp>
        <p:nvSpPr>
          <p:cNvPr id="494" name="Text 30"/>
          <p:cNvSpPr txBox="1"/>
          <p:nvPr/>
        </p:nvSpPr>
        <p:spPr>
          <a:xfrm>
            <a:off x="1951508" y="8389404"/>
            <a:ext cx="9952971" cy="2762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1584" b="1">
                <a:solidFill>
                  <a:srgbClr val="FFFFFF"/>
                </a:solidFill>
                <a:latin typeface="Georgia"/>
                <a:ea typeface="Georgia"/>
                <a:cs typeface="Georgia"/>
                <a:sym typeface="Georgia"/>
              </a:defRPr>
            </a:lvl1pPr>
          </a:lstStyle>
          <a:p>
            <a:r>
              <a:t>A Habit Confronted at the Source</a:t>
            </a:r>
          </a:p>
        </p:txBody>
      </p:sp>
      <p:sp>
        <p:nvSpPr>
          <p:cNvPr id="495" name="Text 31"/>
          <p:cNvSpPr txBox="1"/>
          <p:nvPr/>
        </p:nvSpPr>
        <p:spPr>
          <a:xfrm>
            <a:off x="1951508" y="8684679"/>
            <a:ext cx="9952971" cy="2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200">
                <a:solidFill>
                  <a:srgbClr val="B7B7BE"/>
                </a:solidFill>
                <a:latin typeface="Arial"/>
                <a:ea typeface="Arial"/>
                <a:cs typeface="Arial"/>
                <a:sym typeface="Arial"/>
              </a:defRPr>
            </a:lvl1pPr>
          </a:lstStyle>
          <a:p>
            <a:r>
              <a:t>Turning the very ritual that enables the habit into the medium for the message — reaching smokers exactly where the "sutta" happens.</a:t>
            </a:r>
          </a:p>
        </p:txBody>
      </p:sp>
      <p:pic>
        <p:nvPicPr>
          <p:cNvPr id="496" name="Screenshot 2026-07-27 at 5.53.02 PM.png" descr="Screenshot 2026-07-27 at 5.53.02 PM.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793971" y="3221882"/>
            <a:ext cx="6292883" cy="3038895"/>
          </a:xfrm>
          <a:prstGeom prst="rect">
            <a:avLst/>
          </a:prstGeom>
          <a:ln w="12700">
            <a:miter lim="400000"/>
          </a:ln>
        </p:spPr>
      </p:pic>
      <p:grpSp>
        <p:nvGrpSpPr>
          <p:cNvPr id="501" name="Group">
            <a:hlinkClick r:id="rId5"/>
          </p:cNvPr>
          <p:cNvGrpSpPr/>
          <p:nvPr/>
        </p:nvGrpSpPr>
        <p:grpSpPr>
          <a:xfrm>
            <a:off x="12825151" y="4504590"/>
            <a:ext cx="2230523" cy="473479"/>
            <a:chOff x="0" y="0"/>
            <a:chExt cx="2230521" cy="473477"/>
          </a:xfrm>
        </p:grpSpPr>
        <p:sp>
          <p:nvSpPr>
            <p:cNvPr id="497"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498"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499"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500" name="Text 6"/>
            <p:cNvSpPr txBox="1"/>
            <p:nvPr/>
          </p:nvSpPr>
          <p:spPr>
            <a:xfrm>
              <a:off x="537460" y="137565"/>
              <a:ext cx="1526631" cy="2175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pic>
        <p:nvPicPr>
          <p:cNvPr id="34" name="IMG_7448 2.jpg" descr="IMG_7448 2.jpg"/>
          <p:cNvPicPr>
            <a:picLocks noChangeAspect="1"/>
          </p:cNvPicPr>
          <p:nvPr/>
        </p:nvPicPr>
        <p:blipFill>
          <a:blip r:embed="rId3" cstate="email">
            <a:alphaModFix amt="35529"/>
            <a:extLst>
              <a:ext uri="{28A0092B-C50C-407E-A947-70E740481C1C}">
                <a14:useLocalDpi xmlns:a14="http://schemas.microsoft.com/office/drawing/2010/main"/>
              </a:ext>
            </a:extLst>
          </a:blip>
          <a:srcRect/>
          <a:stretch>
            <a:fillRect/>
          </a:stretch>
        </p:blipFill>
        <p:spPr>
          <a:xfrm>
            <a:off x="-30816" y="2754671"/>
            <a:ext cx="18349632" cy="4273628"/>
          </a:xfrm>
          <a:prstGeom prst="rect">
            <a:avLst/>
          </a:prstGeom>
          <a:ln w="12700">
            <a:miter lim="400000"/>
          </a:ln>
        </p:spPr>
      </p:pic>
      <p:sp>
        <p:nvSpPr>
          <p:cNvPr id="35" name="Text 0"/>
          <p:cNvSpPr txBox="1"/>
          <p:nvPr/>
        </p:nvSpPr>
        <p:spPr>
          <a:xfrm>
            <a:off x="1047750" y="2271713"/>
            <a:ext cx="17811750" cy="3131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79FBC1"/>
                </a:solidFill>
                <a:latin typeface="Arial"/>
                <a:ea typeface="Arial"/>
                <a:cs typeface="Arial"/>
                <a:sym typeface="Arial"/>
              </a:defRPr>
            </a:lvl1pPr>
          </a:lstStyle>
          <a:p>
            <a:r>
              <a:t>WHO WE ARE</a:t>
            </a:r>
          </a:p>
        </p:txBody>
      </p:sp>
      <p:sp>
        <p:nvSpPr>
          <p:cNvPr id="36" name="Text 2"/>
          <p:cNvSpPr txBox="1"/>
          <p:nvPr/>
        </p:nvSpPr>
        <p:spPr>
          <a:xfrm>
            <a:off x="1047750" y="5421159"/>
            <a:ext cx="9954621" cy="1009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2500">
                <a:solidFill>
                  <a:srgbClr val="B7B7BE"/>
                </a:solidFill>
                <a:latin typeface="Arial"/>
                <a:ea typeface="Arial"/>
                <a:cs typeface="Arial"/>
                <a:sym typeface="Arial"/>
              </a:defRPr>
            </a:lvl1pPr>
          </a:lstStyle>
          <a:p>
            <a:r>
              <a:t>We are a creative agency of 100+ people, turning insights into ideas and ideas into impact.</a:t>
            </a:r>
          </a:p>
        </p:txBody>
      </p:sp>
      <p:sp>
        <p:nvSpPr>
          <p:cNvPr id="37" name="Small enough to care.…"/>
          <p:cNvSpPr txBox="1"/>
          <p:nvPr/>
        </p:nvSpPr>
        <p:spPr>
          <a:xfrm>
            <a:off x="886946" y="2973423"/>
            <a:ext cx="14256479" cy="2407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90000"/>
              </a:lnSpc>
              <a:defRPr sz="8000" spc="-205">
                <a:solidFill>
                  <a:srgbClr val="FFFFFF"/>
                </a:solidFill>
                <a:latin typeface="Bricolage Grotesque 24pt Bold"/>
                <a:ea typeface="Bricolage Grotesque 24pt Bold"/>
                <a:cs typeface="Bricolage Grotesque 24pt Bold"/>
                <a:sym typeface="Bricolage Grotesque 24pt Bold"/>
              </a:defRPr>
            </a:pPr>
            <a:r>
              <a:t>Small enough to care.</a:t>
            </a:r>
          </a:p>
          <a:p>
            <a:pPr>
              <a:lnSpc>
                <a:spcPct val="90000"/>
              </a:lnSpc>
              <a:defRPr sz="8000" spc="-205">
                <a:solidFill>
                  <a:srgbClr val="FFFFFF"/>
                </a:solidFill>
                <a:latin typeface="Bricolage Grotesque 24pt Bold"/>
                <a:ea typeface="Bricolage Grotesque 24pt Bold"/>
                <a:cs typeface="Bricolage Grotesque 24pt Bold"/>
                <a:sym typeface="Bricolage Grotesque 24pt Bold"/>
              </a:defRPr>
            </a:pPr>
            <a:r>
              <a:t>Big enough to deliver.</a:t>
            </a:r>
          </a:p>
        </p:txBody>
      </p:sp>
      <p:sp>
        <p:nvSpPr>
          <p:cNvPr id="38" name="Text 3"/>
          <p:cNvSpPr txBox="1"/>
          <p:nvPr/>
        </p:nvSpPr>
        <p:spPr>
          <a:xfrm>
            <a:off x="1234376" y="7709421"/>
            <a:ext cx="2496265" cy="876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5412">
                <a:solidFill>
                  <a:srgbClr val="FFFFFF"/>
                </a:solidFill>
                <a:latin typeface="Bricolage Grotesque 24pt Bold"/>
                <a:ea typeface="Bricolage Grotesque 24pt Bold"/>
                <a:cs typeface="Bricolage Grotesque 24pt Bold"/>
                <a:sym typeface="Bricolage Grotesque 24pt Bold"/>
              </a:defRPr>
            </a:lvl1pPr>
          </a:lstStyle>
          <a:p>
            <a:r>
              <a:t>100+</a:t>
            </a:r>
          </a:p>
        </p:txBody>
      </p:sp>
      <p:sp>
        <p:nvSpPr>
          <p:cNvPr id="39" name="Text 4"/>
          <p:cNvSpPr txBox="1"/>
          <p:nvPr/>
        </p:nvSpPr>
        <p:spPr>
          <a:xfrm>
            <a:off x="2927087" y="7980884"/>
            <a:ext cx="906932" cy="333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900">
                <a:solidFill>
                  <a:srgbClr val="8C8C93"/>
                </a:solidFill>
                <a:latin typeface="Arial"/>
                <a:ea typeface="Arial"/>
                <a:cs typeface="Arial"/>
                <a:sym typeface="Arial"/>
              </a:defRPr>
            </a:lvl1pPr>
          </a:lstStyle>
          <a:p>
            <a:r>
              <a:t>People</a:t>
            </a:r>
          </a:p>
        </p:txBody>
      </p:sp>
      <p:sp>
        <p:nvSpPr>
          <p:cNvPr id="40" name="Text 6"/>
          <p:cNvSpPr txBox="1"/>
          <p:nvPr/>
        </p:nvSpPr>
        <p:spPr>
          <a:xfrm>
            <a:off x="4422903" y="7709421"/>
            <a:ext cx="3204315" cy="876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5412">
                <a:solidFill>
                  <a:srgbClr val="FFFFFF"/>
                </a:solidFill>
                <a:latin typeface="Bricolage Grotesque 24pt Bold"/>
                <a:ea typeface="Bricolage Grotesque 24pt Bold"/>
                <a:cs typeface="Bricolage Grotesque 24pt Bold"/>
                <a:sym typeface="Bricolage Grotesque 24pt Bold"/>
              </a:defRPr>
            </a:lvl1pPr>
          </a:lstStyle>
          <a:p>
            <a:r>
              <a:t>2 offices</a:t>
            </a:r>
          </a:p>
        </p:txBody>
      </p:sp>
      <p:sp>
        <p:nvSpPr>
          <p:cNvPr id="41" name="Text 7"/>
          <p:cNvSpPr txBox="1"/>
          <p:nvPr/>
        </p:nvSpPr>
        <p:spPr>
          <a:xfrm>
            <a:off x="7490329" y="7980884"/>
            <a:ext cx="2001738" cy="333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900">
                <a:solidFill>
                  <a:srgbClr val="8C8C93"/>
                </a:solidFill>
                <a:latin typeface="Arial"/>
                <a:ea typeface="Arial"/>
                <a:cs typeface="Arial"/>
                <a:sym typeface="Arial"/>
              </a:defRPr>
            </a:lvl1pPr>
          </a:lstStyle>
          <a:p>
            <a:r>
              <a:t>Delhi &amp; Mumbai</a:t>
            </a:r>
          </a:p>
        </p:txBody>
      </p:sp>
      <p:sp>
        <p:nvSpPr>
          <p:cNvPr id="42" name="Line"/>
          <p:cNvSpPr/>
          <p:nvPr/>
        </p:nvSpPr>
        <p:spPr>
          <a:xfrm flipV="1">
            <a:off x="4128460" y="7613874"/>
            <a:ext cx="1" cy="1067395"/>
          </a:xfrm>
          <a:prstGeom prst="line">
            <a:avLst/>
          </a:prstGeom>
          <a:ln w="12700">
            <a:solidFill>
              <a:srgbClr val="79FBC1"/>
            </a:solidFill>
            <a:miter/>
          </a:ln>
        </p:spPr>
        <p:txBody>
          <a:bodyPr lIns="45719" rIns="45719"/>
          <a:lstStyle/>
          <a:p>
            <a:endParaRPr/>
          </a:p>
        </p:txBody>
      </p:sp>
      <p:sp>
        <p:nvSpPr>
          <p:cNvPr id="43" name="Line"/>
          <p:cNvSpPr/>
          <p:nvPr/>
        </p:nvSpPr>
        <p:spPr>
          <a:xfrm flipV="1">
            <a:off x="1056427" y="7613874"/>
            <a:ext cx="1" cy="1067395"/>
          </a:xfrm>
          <a:prstGeom prst="line">
            <a:avLst/>
          </a:prstGeom>
          <a:ln w="12700">
            <a:solidFill>
              <a:srgbClr val="79FBC1"/>
            </a:solidFill>
            <a:miter/>
          </a:ln>
        </p:spPr>
        <p:txBody>
          <a:bodyPr lIns="45719" rIns="45719"/>
          <a:lstStyle/>
          <a:p>
            <a:endParaRPr/>
          </a:p>
        </p:txBody>
      </p:sp>
      <p:sp>
        <p:nvSpPr>
          <p:cNvPr id="44" name="Line"/>
          <p:cNvSpPr/>
          <p:nvPr/>
        </p:nvSpPr>
        <p:spPr>
          <a:xfrm flipV="1">
            <a:off x="9504332" y="7613874"/>
            <a:ext cx="1" cy="1067395"/>
          </a:xfrm>
          <a:prstGeom prst="line">
            <a:avLst/>
          </a:prstGeom>
          <a:ln w="12700">
            <a:solidFill>
              <a:srgbClr val="79FBC1"/>
            </a:solidFill>
            <a:miter/>
          </a:ln>
        </p:spPr>
        <p:txBody>
          <a:bodyPr lIns="45719" rIns="45719"/>
          <a:lstStyle/>
          <a:p>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505" name="Shape 12"/>
          <p:cNvSpPr/>
          <p:nvPr/>
        </p:nvSpPr>
        <p:spPr>
          <a:xfrm>
            <a:off x="914400" y="6481911"/>
            <a:ext cx="2272097" cy="1284061"/>
          </a:xfrm>
          <a:prstGeom prst="roundRect">
            <a:avLst>
              <a:gd name="adj" fmla="val 7351"/>
            </a:avLst>
          </a:prstGeom>
          <a:solidFill>
            <a:srgbClr val="161619"/>
          </a:solidFill>
          <a:ln>
            <a:solidFill>
              <a:srgbClr val="FFFFFF">
                <a:alpha val="12000"/>
              </a:srgbClr>
            </a:solidFill>
          </a:ln>
        </p:spPr>
        <p:txBody>
          <a:bodyPr lIns="45719" rIns="45719"/>
          <a:lstStyle/>
          <a:p>
            <a:endParaRPr/>
          </a:p>
        </p:txBody>
      </p:sp>
      <p:sp>
        <p:nvSpPr>
          <p:cNvPr id="506" name="Shape 15"/>
          <p:cNvSpPr/>
          <p:nvPr/>
        </p:nvSpPr>
        <p:spPr>
          <a:xfrm>
            <a:off x="3321339" y="6481911"/>
            <a:ext cx="2272097" cy="1284061"/>
          </a:xfrm>
          <a:prstGeom prst="roundRect">
            <a:avLst>
              <a:gd name="adj" fmla="val 7351"/>
            </a:avLst>
          </a:prstGeom>
          <a:solidFill>
            <a:srgbClr val="161619"/>
          </a:solidFill>
          <a:ln>
            <a:solidFill>
              <a:srgbClr val="FFFFFF">
                <a:alpha val="12000"/>
              </a:srgbClr>
            </a:solidFill>
          </a:ln>
        </p:spPr>
        <p:txBody>
          <a:bodyPr lIns="45719" rIns="45719"/>
          <a:lstStyle/>
          <a:p>
            <a:endParaRPr/>
          </a:p>
        </p:txBody>
      </p:sp>
      <p:sp>
        <p:nvSpPr>
          <p:cNvPr id="507" name="Shape 18"/>
          <p:cNvSpPr/>
          <p:nvPr/>
        </p:nvSpPr>
        <p:spPr>
          <a:xfrm>
            <a:off x="5728277" y="6481911"/>
            <a:ext cx="2272098" cy="1284061"/>
          </a:xfrm>
          <a:prstGeom prst="roundRect">
            <a:avLst>
              <a:gd name="adj" fmla="val 7351"/>
            </a:avLst>
          </a:prstGeom>
          <a:solidFill>
            <a:srgbClr val="EC1E79"/>
          </a:solidFill>
          <a:ln>
            <a:solidFill>
              <a:srgbClr val="EC1E79"/>
            </a:solidFill>
          </a:ln>
        </p:spPr>
        <p:txBody>
          <a:bodyPr lIns="45719" rIns="45719"/>
          <a:lstStyle/>
          <a:p>
            <a:endParaRPr/>
          </a:p>
        </p:txBody>
      </p:sp>
      <p:sp>
        <p:nvSpPr>
          <p:cNvPr id="508" name="Shape 21"/>
          <p:cNvSpPr/>
          <p:nvPr/>
        </p:nvSpPr>
        <p:spPr>
          <a:xfrm>
            <a:off x="8135216" y="6481911"/>
            <a:ext cx="2272098" cy="1284061"/>
          </a:xfrm>
          <a:prstGeom prst="roundRect">
            <a:avLst>
              <a:gd name="adj" fmla="val 7351"/>
            </a:avLst>
          </a:prstGeom>
          <a:solidFill>
            <a:srgbClr val="161619"/>
          </a:solidFill>
          <a:ln>
            <a:solidFill>
              <a:srgbClr val="FFFFFF">
                <a:alpha val="12000"/>
              </a:srgbClr>
            </a:solidFill>
          </a:ln>
        </p:spPr>
        <p:txBody>
          <a:bodyPr lIns="45719" rIns="45719"/>
          <a:lstStyle/>
          <a:p>
            <a:endParaRPr/>
          </a:p>
        </p:txBody>
      </p:sp>
      <p:sp>
        <p:nvSpPr>
          <p:cNvPr id="509" name="Shape 0"/>
          <p:cNvSpPr/>
          <p:nvPr/>
        </p:nvSpPr>
        <p:spPr>
          <a:xfrm>
            <a:off x="914400" y="2017712"/>
            <a:ext cx="16278700" cy="15416"/>
          </a:xfrm>
          <a:prstGeom prst="rect">
            <a:avLst/>
          </a:prstGeom>
          <a:solidFill>
            <a:srgbClr val="FFFFFF">
              <a:alpha val="12000"/>
            </a:srgbClr>
          </a:solidFill>
          <a:ln w="12700">
            <a:miter lim="400000"/>
          </a:ln>
        </p:spPr>
        <p:txBody>
          <a:bodyPr lIns="45719" rIns="45719"/>
          <a:lstStyle/>
          <a:p>
            <a:endParaRPr/>
          </a:p>
        </p:txBody>
      </p:sp>
      <p:sp>
        <p:nvSpPr>
          <p:cNvPr id="510" name="Text 1"/>
          <p:cNvSpPr txBox="1"/>
          <p:nvPr/>
        </p:nvSpPr>
        <p:spPr>
          <a:xfrm>
            <a:off x="914400" y="762000"/>
            <a:ext cx="10722903" cy="285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600" b="1" spc="300">
                <a:solidFill>
                  <a:srgbClr val="EC1E79"/>
                </a:solidFill>
                <a:latin typeface="Arial"/>
                <a:ea typeface="Arial"/>
                <a:cs typeface="Arial"/>
                <a:sym typeface="Arial"/>
              </a:defRPr>
            </a:lvl1pPr>
          </a:lstStyle>
          <a:p>
            <a:r>
              <a:t>NARAYANA HEALTH · PREVENTIVE HEALTH AWARENESS CAMPAIGN</a:t>
            </a:r>
          </a:p>
        </p:txBody>
      </p:sp>
      <p:sp>
        <p:nvSpPr>
          <p:cNvPr id="511" name="Text 2"/>
          <p:cNvSpPr txBox="1"/>
          <p:nvPr/>
        </p:nvSpPr>
        <p:spPr>
          <a:xfrm>
            <a:off x="914400" y="1162050"/>
            <a:ext cx="10722903" cy="647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888" spc="-81">
                <a:solidFill>
                  <a:srgbClr val="FFFFFF"/>
                </a:solidFill>
                <a:latin typeface="Bricolage Grotesque 24pt Bold"/>
                <a:ea typeface="Bricolage Grotesque 24pt Bold"/>
                <a:cs typeface="Bricolage Grotesque 24pt Bold"/>
                <a:sym typeface="Bricolage Grotesque 24pt Bold"/>
              </a:defRPr>
            </a:lvl1pPr>
          </a:lstStyle>
          <a:p>
            <a:r>
              <a:t>Think Before You Order</a:t>
            </a:r>
          </a:p>
        </p:txBody>
      </p:sp>
      <p:sp>
        <p:nvSpPr>
          <p:cNvPr id="512" name="Shape 4"/>
          <p:cNvSpPr/>
          <p:nvPr/>
        </p:nvSpPr>
        <p:spPr>
          <a:xfrm>
            <a:off x="914400" y="2371725"/>
            <a:ext cx="9492913" cy="3882033"/>
          </a:xfrm>
          <a:prstGeom prst="roundRect">
            <a:avLst>
              <a:gd name="adj" fmla="val 3435"/>
            </a:avLst>
          </a:prstGeom>
          <a:solidFill>
            <a:srgbClr val="161619"/>
          </a:solidFill>
          <a:ln>
            <a:solidFill>
              <a:srgbClr val="FFFFFF">
                <a:alpha val="12000"/>
              </a:srgbClr>
            </a:solidFill>
          </a:ln>
        </p:spPr>
        <p:txBody>
          <a:bodyPr lIns="45719" rIns="45719"/>
          <a:lstStyle/>
          <a:p>
            <a:endParaRPr/>
          </a:p>
        </p:txBody>
      </p:sp>
      <p:sp>
        <p:nvSpPr>
          <p:cNvPr id="513" name="Text 5"/>
          <p:cNvSpPr txBox="1"/>
          <p:nvPr/>
        </p:nvSpPr>
        <p:spPr>
          <a:xfrm>
            <a:off x="1247775" y="2686050"/>
            <a:ext cx="6496050" cy="2381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18B4E6"/>
                </a:solidFill>
                <a:latin typeface="Bricolage Grotesque 24pt Bold"/>
                <a:ea typeface="Bricolage Grotesque 24pt Bold"/>
                <a:cs typeface="Bricolage Grotesque 24pt Bold"/>
                <a:sym typeface="Bricolage Grotesque 24pt Bold"/>
              </a:defRPr>
            </a:pPr>
            <a:r>
              <a:t>&amp; </a:t>
            </a:r>
            <a:r>
              <a:rPr>
                <a:solidFill>
                  <a:srgbClr val="FFFFFF"/>
                </a:solidFill>
              </a:rPr>
              <a:t>Problem</a:t>
            </a:r>
          </a:p>
        </p:txBody>
      </p:sp>
      <p:sp>
        <p:nvSpPr>
          <p:cNvPr id="514" name="Text 7"/>
          <p:cNvSpPr txBox="1"/>
          <p:nvPr/>
        </p:nvSpPr>
        <p:spPr>
          <a:xfrm>
            <a:off x="1247775" y="3991074"/>
            <a:ext cx="6496050"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FFC21E"/>
                </a:solidFill>
                <a:latin typeface="Bricolage Grotesque 24pt Bold"/>
                <a:ea typeface="Bricolage Grotesque 24pt Bold"/>
                <a:cs typeface="Bricolage Grotesque 24pt Bold"/>
                <a:sym typeface="Bricolage Grotesque 24pt Bold"/>
              </a:defRPr>
            </a:pPr>
            <a:r>
              <a:t>&amp; </a:t>
            </a:r>
            <a:r>
              <a:rPr>
                <a:solidFill>
                  <a:srgbClr val="FFFFFF"/>
                </a:solidFill>
              </a:rPr>
              <a:t>Objective</a:t>
            </a:r>
          </a:p>
        </p:txBody>
      </p:sp>
      <p:sp>
        <p:nvSpPr>
          <p:cNvPr id="515" name="Text 9"/>
          <p:cNvSpPr txBox="1"/>
          <p:nvPr/>
        </p:nvSpPr>
        <p:spPr>
          <a:xfrm>
            <a:off x="1247775" y="5029200"/>
            <a:ext cx="6496050" cy="2381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EC1E79"/>
                </a:solidFill>
                <a:latin typeface="Bricolage Grotesque 24pt Bold"/>
                <a:ea typeface="Bricolage Grotesque 24pt Bold"/>
                <a:cs typeface="Bricolage Grotesque 24pt Bold"/>
                <a:sym typeface="Bricolage Grotesque 24pt Bold"/>
              </a:defRPr>
            </a:pPr>
            <a:r>
              <a:t>&amp; </a:t>
            </a:r>
            <a:r>
              <a:rPr>
                <a:solidFill>
                  <a:srgbClr val="FFFFFF"/>
                </a:solidFill>
              </a:rPr>
              <a:t>Execution</a:t>
            </a:r>
          </a:p>
        </p:txBody>
      </p:sp>
      <p:sp>
        <p:nvSpPr>
          <p:cNvPr id="516" name="Shape 11"/>
          <p:cNvSpPr/>
          <p:nvPr/>
        </p:nvSpPr>
        <p:spPr>
          <a:xfrm>
            <a:off x="10654286" y="2371725"/>
            <a:ext cx="6572251" cy="6750224"/>
          </a:xfrm>
          <a:prstGeom prst="roundRect">
            <a:avLst>
              <a:gd name="adj" fmla="val 2029"/>
            </a:avLst>
          </a:prstGeom>
          <a:solidFill>
            <a:srgbClr val="161619"/>
          </a:solidFill>
          <a:ln>
            <a:solidFill>
              <a:srgbClr val="FFFFFF">
                <a:alpha val="12000"/>
              </a:srgbClr>
            </a:solidFill>
          </a:ln>
        </p:spPr>
        <p:txBody>
          <a:bodyPr lIns="45719" rIns="45719"/>
          <a:lstStyle/>
          <a:p>
            <a:endParaRPr/>
          </a:p>
        </p:txBody>
      </p:sp>
      <p:sp>
        <p:nvSpPr>
          <p:cNvPr id="517" name="Text 13"/>
          <p:cNvSpPr txBox="1"/>
          <p:nvPr/>
        </p:nvSpPr>
        <p:spPr>
          <a:xfrm>
            <a:off x="1171575" y="6682247"/>
            <a:ext cx="1980023"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2952">
                <a:solidFill>
                  <a:srgbClr val="FFC21E"/>
                </a:solidFill>
                <a:latin typeface="Bricolage Grotesque 24pt Bold"/>
                <a:ea typeface="Bricolage Grotesque 24pt Bold"/>
                <a:cs typeface="Bricolage Grotesque 24pt Bold"/>
                <a:sym typeface="Bricolage Grotesque 24pt Bold"/>
              </a:defRPr>
            </a:lvl1pPr>
          </a:lstStyle>
          <a:p>
            <a:r>
              <a:t>28M+</a:t>
            </a:r>
          </a:p>
        </p:txBody>
      </p:sp>
      <p:sp>
        <p:nvSpPr>
          <p:cNvPr id="518" name="Text 14"/>
          <p:cNvSpPr txBox="1"/>
          <p:nvPr/>
        </p:nvSpPr>
        <p:spPr>
          <a:xfrm>
            <a:off x="1171575" y="7108919"/>
            <a:ext cx="1980023"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Total Impressions</a:t>
            </a:r>
          </a:p>
        </p:txBody>
      </p:sp>
      <p:sp>
        <p:nvSpPr>
          <p:cNvPr id="519" name="Text 16"/>
          <p:cNvSpPr txBox="1"/>
          <p:nvPr/>
        </p:nvSpPr>
        <p:spPr>
          <a:xfrm>
            <a:off x="3505788" y="6688931"/>
            <a:ext cx="1980024"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2952">
                <a:solidFill>
                  <a:srgbClr val="18B4E6"/>
                </a:solidFill>
                <a:latin typeface="Bricolage Grotesque 24pt Bold"/>
                <a:ea typeface="Bricolage Grotesque 24pt Bold"/>
                <a:cs typeface="Bricolage Grotesque 24pt Bold"/>
                <a:sym typeface="Bricolage Grotesque 24pt Bold"/>
              </a:defRPr>
            </a:lvl1pPr>
          </a:lstStyle>
          <a:p>
            <a:r>
              <a:t>17M+</a:t>
            </a:r>
          </a:p>
        </p:txBody>
      </p:sp>
      <p:sp>
        <p:nvSpPr>
          <p:cNvPr id="520" name="Text 17"/>
          <p:cNvSpPr txBox="1"/>
          <p:nvPr/>
        </p:nvSpPr>
        <p:spPr>
          <a:xfrm>
            <a:off x="3505788" y="7108919"/>
            <a:ext cx="198002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Reach Across Platforms</a:t>
            </a:r>
          </a:p>
        </p:txBody>
      </p:sp>
      <p:sp>
        <p:nvSpPr>
          <p:cNvPr id="521" name="Text 19"/>
          <p:cNvSpPr txBox="1"/>
          <p:nvPr/>
        </p:nvSpPr>
        <p:spPr>
          <a:xfrm>
            <a:off x="5840002" y="6679108"/>
            <a:ext cx="2165135"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2952">
                <a:solidFill>
                  <a:srgbClr val="FFFFFF"/>
                </a:solidFill>
                <a:latin typeface="Bricolage Grotesque 24pt Bold"/>
                <a:ea typeface="Bricolage Grotesque 24pt Bold"/>
                <a:cs typeface="Bricolage Grotesque 24pt Bold"/>
                <a:sym typeface="Bricolage Grotesque 24pt Bold"/>
              </a:defRPr>
            </a:lvl1pPr>
          </a:lstStyle>
          <a:p>
            <a:r>
              <a:t>285K+</a:t>
            </a:r>
          </a:p>
        </p:txBody>
      </p:sp>
      <p:sp>
        <p:nvSpPr>
          <p:cNvPr id="522" name="Text 22"/>
          <p:cNvSpPr txBox="1"/>
          <p:nvPr/>
        </p:nvSpPr>
        <p:spPr>
          <a:xfrm>
            <a:off x="8242841" y="6590704"/>
            <a:ext cx="2965134"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2952">
                <a:solidFill>
                  <a:srgbClr val="FFC21E"/>
                </a:solidFill>
                <a:latin typeface="Bricolage Grotesque 24pt Bold"/>
                <a:ea typeface="Bricolage Grotesque 24pt Bold"/>
                <a:cs typeface="Bricolage Grotesque 24pt Bold"/>
                <a:sym typeface="Bricolage Grotesque 24pt Bold"/>
              </a:defRPr>
            </a:lvl1pPr>
          </a:lstStyle>
          <a:p>
            <a:r>
              <a:t>26.9%</a:t>
            </a:r>
          </a:p>
        </p:txBody>
      </p:sp>
      <p:sp>
        <p:nvSpPr>
          <p:cNvPr id="523" name="Shape 25"/>
          <p:cNvSpPr/>
          <p:nvPr/>
        </p:nvSpPr>
        <p:spPr>
          <a:xfrm>
            <a:off x="914400" y="7994124"/>
            <a:ext cx="9492913" cy="1114426"/>
          </a:xfrm>
          <a:prstGeom prst="roundRect">
            <a:avLst>
              <a:gd name="adj" fmla="val 11966"/>
            </a:avLst>
          </a:prstGeom>
          <a:solidFill>
            <a:srgbClr val="1E1E22"/>
          </a:solidFill>
          <a:ln>
            <a:solidFill>
              <a:srgbClr val="FFFFFF">
                <a:alpha val="24000"/>
              </a:srgbClr>
            </a:solidFill>
          </a:ln>
        </p:spPr>
        <p:txBody>
          <a:bodyPr lIns="45719" rIns="45719"/>
          <a:lstStyle/>
          <a:p>
            <a:endParaRPr/>
          </a:p>
        </p:txBody>
      </p:sp>
      <p:sp>
        <p:nvSpPr>
          <p:cNvPr id="524" name="Text 26"/>
          <p:cNvSpPr txBox="1"/>
          <p:nvPr/>
        </p:nvSpPr>
        <p:spPr>
          <a:xfrm>
            <a:off x="1247775" y="8327499"/>
            <a:ext cx="419100" cy="4984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2400" b="1">
                <a:solidFill>
                  <a:srgbClr val="FFFFFF"/>
                </a:solidFill>
                <a:latin typeface="Georgia"/>
                <a:ea typeface="Georgia"/>
                <a:cs typeface="Georgia"/>
                <a:sym typeface="Georgia"/>
              </a:defRPr>
            </a:lvl1pPr>
          </a:lstStyle>
          <a:p>
            <a:r>
              <a:t>🍔</a:t>
            </a:r>
          </a:p>
        </p:txBody>
      </p:sp>
      <p:sp>
        <p:nvSpPr>
          <p:cNvPr id="525" name="Text 27"/>
          <p:cNvSpPr txBox="1"/>
          <p:nvPr/>
        </p:nvSpPr>
        <p:spPr>
          <a:xfrm>
            <a:off x="1819275" y="8289399"/>
            <a:ext cx="9502438" cy="2762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1552">
                <a:solidFill>
                  <a:srgbClr val="FFFFFF"/>
                </a:solidFill>
                <a:latin typeface="Bricolage Grotesque 24pt Bold"/>
                <a:ea typeface="Bricolage Grotesque 24pt Bold"/>
                <a:cs typeface="Bricolage Grotesque 24pt Bold"/>
                <a:sym typeface="Bricolage Grotesque 24pt Bold"/>
              </a:defRPr>
            </a:lvl1pPr>
          </a:lstStyle>
          <a:p>
            <a:r>
              <a:t>A Pause Worth Ordering</a:t>
            </a:r>
          </a:p>
        </p:txBody>
      </p:sp>
      <p:pic>
        <p:nvPicPr>
          <p:cNvPr id="526" name="Image 0" descr="Image 0"/>
          <p:cNvPicPr>
            <a:picLocks noChangeAspect="1"/>
          </p:cNvPicPr>
          <p:nvPr/>
        </p:nvPicPr>
        <p:blipFill>
          <a:blip r:embed="rId3"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527" name="Engagements Across Platforms"/>
          <p:cNvSpPr txBox="1"/>
          <p:nvPr/>
        </p:nvSpPr>
        <p:spPr>
          <a:xfrm>
            <a:off x="5835901" y="7108919"/>
            <a:ext cx="1572492" cy="442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FFD9E7"/>
                </a:solidFill>
                <a:latin typeface="Arial"/>
                <a:ea typeface="Arial"/>
                <a:cs typeface="Arial"/>
                <a:sym typeface="Arial"/>
              </a:defRPr>
            </a:lvl1pPr>
          </a:lstStyle>
          <a:p>
            <a:r>
              <a:t>Engagements Across Platforms</a:t>
            </a:r>
          </a:p>
        </p:txBody>
      </p:sp>
      <p:sp>
        <p:nvSpPr>
          <p:cNvPr id="528" name="Rise in Preventive Health Bookings"/>
          <p:cNvSpPr txBox="1"/>
          <p:nvPr/>
        </p:nvSpPr>
        <p:spPr>
          <a:xfrm>
            <a:off x="8242841" y="7108919"/>
            <a:ext cx="1802319" cy="442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B7B7BE"/>
                </a:solidFill>
                <a:latin typeface="Arial"/>
                <a:ea typeface="Arial"/>
                <a:cs typeface="Arial"/>
                <a:sym typeface="Arial"/>
              </a:defRPr>
            </a:lvl1pPr>
          </a:lstStyle>
          <a:p>
            <a:r>
              <a:t>Rise in Preventive Health Bookings</a:t>
            </a:r>
          </a:p>
        </p:txBody>
      </p:sp>
      <p:sp>
        <p:nvSpPr>
          <p:cNvPr id="529" name="&quot;Think Before You Order&quot; made people see themselves culminating into more than a CTA, now a digital-age wellness mantra."/>
          <p:cNvSpPr txBox="1"/>
          <p:nvPr/>
        </p:nvSpPr>
        <p:spPr>
          <a:xfrm>
            <a:off x="1751944" y="8646260"/>
            <a:ext cx="8545151" cy="264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150000"/>
              </a:lnSpc>
              <a:defRPr sz="1200">
                <a:solidFill>
                  <a:srgbClr val="B7B7BE"/>
                </a:solidFill>
                <a:latin typeface="Arial"/>
                <a:ea typeface="Arial"/>
                <a:cs typeface="Arial"/>
                <a:sym typeface="Arial"/>
              </a:defRPr>
            </a:lvl1pPr>
          </a:lstStyle>
          <a:p>
            <a:r>
              <a:t>"Think Before You Order" made people see themselves culminating into more than a CTA, now a digital-age wellness mantra.</a:t>
            </a:r>
          </a:p>
        </p:txBody>
      </p:sp>
      <p:pic>
        <p:nvPicPr>
          <p:cNvPr id="530" name="Screenshot 2026-07-06 at 2.26.23 PM.png" descr="Screenshot 2026-07-06 at 2.26.23 PM.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879608" y="5600334"/>
            <a:ext cx="6082666" cy="3245771"/>
          </a:xfrm>
          <a:prstGeom prst="rect">
            <a:avLst/>
          </a:prstGeom>
          <a:ln w="12700">
            <a:miter lim="400000"/>
          </a:ln>
        </p:spPr>
      </p:pic>
      <p:sp>
        <p:nvSpPr>
          <p:cNvPr id="531" name="A disruptive social media campaign that hijacked the aesthetics, tone, and addictive appeal of food delivery culture, but flipped it with hard-hitting health truths.…"/>
          <p:cNvSpPr txBox="1"/>
          <p:nvPr/>
        </p:nvSpPr>
        <p:spPr>
          <a:xfrm>
            <a:off x="1245602" y="5267739"/>
            <a:ext cx="6087012" cy="802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A7A7A7"/>
                </a:solidFill>
                <a:latin typeface="+mn-lt"/>
                <a:ea typeface="+mn-ea"/>
                <a:cs typeface="+mn-cs"/>
                <a:sym typeface="Helvetica"/>
              </a:defRPr>
            </a:pPr>
            <a:r>
              <a:t>A disruptive social media campaign that hijacked the aesthetics, tone, and addictive appeal of food delivery culture, but flipped it with hard-hitting health truths.</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A7A7A7"/>
                </a:solidFill>
                <a:latin typeface="+mn-lt"/>
                <a:ea typeface="+mn-ea"/>
                <a:cs typeface="+mn-cs"/>
                <a:sym typeface="Helvetica"/>
              </a:defRPr>
            </a:pPr>
            <a:r>
              <a:t>We didn't ask people to stop ordering.</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A7A7A7"/>
                </a:solidFill>
                <a:latin typeface="+mn-lt"/>
                <a:ea typeface="+mn-ea"/>
                <a:cs typeface="+mn-cs"/>
                <a:sym typeface="Helvetica"/>
              </a:defRPr>
            </a:pPr>
            <a:r>
              <a:t>We just asked them to pause, and think before they do.</a:t>
            </a:r>
          </a:p>
        </p:txBody>
      </p:sp>
      <p:sp>
        <p:nvSpPr>
          <p:cNvPr id="532" name="In a world of convenience, online food ordering has become second nature, often driven by habit, boredom, or impulse rather than real hunger. For a healthcare brand like Narayana Health, this behaviour isn't just a lifestyle concern, it's a growing publi"/>
          <p:cNvSpPr txBox="1"/>
          <p:nvPr/>
        </p:nvSpPr>
        <p:spPr>
          <a:xfrm>
            <a:off x="1254548" y="2908654"/>
            <a:ext cx="8708777" cy="8099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5000"/>
              </a:lnSpc>
              <a:defRPr sz="1200">
                <a:solidFill>
                  <a:srgbClr val="B7B7BE"/>
                </a:solidFill>
                <a:latin typeface="Arial"/>
                <a:ea typeface="Arial"/>
                <a:cs typeface="Arial"/>
                <a:sym typeface="Arial"/>
              </a:defRPr>
            </a:lvl1pPr>
          </a:lstStyle>
          <a:p>
            <a:r>
              <a:t>In a world of convenience, online food ordering has become second nature, often driven by habit, boredom, or impulse rather than real hunger. For a healthcare brand like Narayana Health, this behaviour isn't just a lifestyle concern, it's a growing public health challenge.</a:t>
            </a:r>
          </a:p>
        </p:txBody>
      </p:sp>
      <p:sp>
        <p:nvSpPr>
          <p:cNvPr id="533" name="Spark a conversation and drive awareness around the long-term health impact of frequent, unhealthy food ordering, especially among the urban youth, inspiring change in their lives, and doing it on their turf: social media."/>
          <p:cNvSpPr txBox="1"/>
          <p:nvPr/>
        </p:nvSpPr>
        <p:spPr>
          <a:xfrm>
            <a:off x="1263912" y="4190783"/>
            <a:ext cx="8300441" cy="5371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5000"/>
              </a:lnSpc>
              <a:defRPr sz="1200">
                <a:solidFill>
                  <a:srgbClr val="B7B7BE"/>
                </a:solidFill>
                <a:latin typeface="Arial"/>
                <a:ea typeface="Arial"/>
                <a:cs typeface="Arial"/>
                <a:sym typeface="Arial"/>
              </a:defRPr>
            </a:lvl1pPr>
          </a:lstStyle>
          <a:p>
            <a:r>
              <a:t>Spark a conversation and drive awareness around the long-term health impact of frequent, unhealthy food ordering, especially among the urban youth, inspiring change in their lives, and doing it on their turf: social media.</a:t>
            </a:r>
          </a:p>
        </p:txBody>
      </p:sp>
      <p:sp>
        <p:nvSpPr>
          <p:cNvPr id="534" name="Text 3"/>
          <p:cNvSpPr txBox="1"/>
          <p:nvPr/>
        </p:nvSpPr>
        <p:spPr>
          <a:xfrm>
            <a:off x="14919818" y="1612106"/>
            <a:ext cx="2243436" cy="2857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ormAutofit/>
          </a:bodyPr>
          <a:lstStyle>
            <a:lvl1pPr algn="r">
              <a:defRPr sz="1600">
                <a:solidFill>
                  <a:srgbClr val="8C8C93"/>
                </a:solidFill>
                <a:latin typeface="Arial"/>
                <a:ea typeface="Arial"/>
                <a:cs typeface="Arial"/>
                <a:sym typeface="Arial"/>
              </a:defRPr>
            </a:lvl1pPr>
          </a:lstStyle>
          <a:p>
            <a:r>
              <a:t>Public Health Campaign</a:t>
            </a:r>
          </a:p>
        </p:txBody>
      </p:sp>
      <p:pic>
        <p:nvPicPr>
          <p:cNvPr id="535" name="Screenshot 2026-07-27 at 5.51.23 PM.png" descr="Screenshot 2026-07-27 at 5.51.23 PM.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899079" y="2502521"/>
            <a:ext cx="6082666" cy="2938232"/>
          </a:xfrm>
          <a:prstGeom prst="rect">
            <a:avLst/>
          </a:prstGeom>
          <a:ln w="12700">
            <a:miter lim="400000"/>
          </a:ln>
        </p:spPr>
      </p:pic>
      <p:grpSp>
        <p:nvGrpSpPr>
          <p:cNvPr id="540" name="Group">
            <a:hlinkClick r:id="rId6"/>
          </p:cNvPr>
          <p:cNvGrpSpPr/>
          <p:nvPr/>
        </p:nvGrpSpPr>
        <p:grpSpPr>
          <a:xfrm>
            <a:off x="11988741" y="3873398"/>
            <a:ext cx="2230522" cy="473478"/>
            <a:chOff x="0" y="0"/>
            <a:chExt cx="2230521" cy="473477"/>
          </a:xfrm>
        </p:grpSpPr>
        <p:sp>
          <p:nvSpPr>
            <p:cNvPr id="536"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537"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538"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539" name="Text 6"/>
            <p:cNvSpPr txBox="1"/>
            <p:nvPr/>
          </p:nvSpPr>
          <p:spPr>
            <a:xfrm>
              <a:off x="537460" y="137565"/>
              <a:ext cx="1526631" cy="2175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544" name="Shape 16"/>
          <p:cNvSpPr/>
          <p:nvPr/>
        </p:nvSpPr>
        <p:spPr>
          <a:xfrm>
            <a:off x="10719502" y="7247397"/>
            <a:ext cx="6550579" cy="1427351"/>
          </a:xfrm>
          <a:prstGeom prst="roundRect">
            <a:avLst>
              <a:gd name="adj" fmla="val 6645"/>
            </a:avLst>
          </a:prstGeom>
          <a:solidFill>
            <a:srgbClr val="161619"/>
          </a:solidFill>
          <a:ln>
            <a:solidFill>
              <a:srgbClr val="FFFFFF">
                <a:alpha val="12000"/>
              </a:srgbClr>
            </a:solidFill>
          </a:ln>
        </p:spPr>
        <p:txBody>
          <a:bodyPr lIns="45719" rIns="45719"/>
          <a:lstStyle/>
          <a:p>
            <a:endParaRPr/>
          </a:p>
        </p:txBody>
      </p:sp>
      <p:sp>
        <p:nvSpPr>
          <p:cNvPr id="545" name="Shape 13"/>
          <p:cNvSpPr/>
          <p:nvPr/>
        </p:nvSpPr>
        <p:spPr>
          <a:xfrm>
            <a:off x="914400" y="7247397"/>
            <a:ext cx="3089259" cy="1427351"/>
          </a:xfrm>
          <a:prstGeom prst="roundRect">
            <a:avLst>
              <a:gd name="adj" fmla="val 6645"/>
            </a:avLst>
          </a:prstGeom>
          <a:solidFill>
            <a:srgbClr val="161619"/>
          </a:solidFill>
          <a:ln>
            <a:solidFill>
              <a:srgbClr val="FFFFFF">
                <a:alpha val="12000"/>
              </a:srgbClr>
            </a:solidFill>
          </a:ln>
        </p:spPr>
        <p:txBody>
          <a:bodyPr lIns="45719" rIns="45719"/>
          <a:lstStyle/>
          <a:p>
            <a:endParaRPr/>
          </a:p>
        </p:txBody>
      </p:sp>
      <p:sp>
        <p:nvSpPr>
          <p:cNvPr id="546" name="Shape 16"/>
          <p:cNvSpPr/>
          <p:nvPr/>
        </p:nvSpPr>
        <p:spPr>
          <a:xfrm>
            <a:off x="4139152" y="7247397"/>
            <a:ext cx="3089259" cy="1427351"/>
          </a:xfrm>
          <a:prstGeom prst="roundRect">
            <a:avLst>
              <a:gd name="adj" fmla="val 6645"/>
            </a:avLst>
          </a:prstGeom>
          <a:solidFill>
            <a:srgbClr val="161619"/>
          </a:solidFill>
          <a:ln>
            <a:solidFill>
              <a:srgbClr val="FFFFFF">
                <a:alpha val="12000"/>
              </a:srgbClr>
            </a:solidFill>
          </a:ln>
        </p:spPr>
        <p:txBody>
          <a:bodyPr lIns="45719" rIns="45719"/>
          <a:lstStyle/>
          <a:p>
            <a:endParaRPr/>
          </a:p>
        </p:txBody>
      </p:sp>
      <p:sp>
        <p:nvSpPr>
          <p:cNvPr id="547" name="Shape 19"/>
          <p:cNvSpPr/>
          <p:nvPr/>
        </p:nvSpPr>
        <p:spPr>
          <a:xfrm>
            <a:off x="7359223" y="7252860"/>
            <a:ext cx="3098621" cy="1427350"/>
          </a:xfrm>
          <a:prstGeom prst="roundRect">
            <a:avLst>
              <a:gd name="adj" fmla="val 6645"/>
            </a:avLst>
          </a:prstGeom>
          <a:solidFill>
            <a:srgbClr val="EC1E79"/>
          </a:solidFill>
          <a:ln>
            <a:solidFill>
              <a:srgbClr val="EC1E79"/>
            </a:solidFill>
          </a:ln>
        </p:spPr>
        <p:txBody>
          <a:bodyPr lIns="45719" rIns="45719"/>
          <a:lstStyle/>
          <a:p>
            <a:endParaRPr/>
          </a:p>
        </p:txBody>
      </p:sp>
      <p:pic>
        <p:nvPicPr>
          <p:cNvPr id="548" name="Image 0" descr="Image 0"/>
          <p:cNvPicPr>
            <a:picLocks noChangeAspect="1"/>
          </p:cNvPicPr>
          <p:nvPr/>
        </p:nvPicPr>
        <p:blipFill>
          <a:blip r:embed="rId3"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549" name="Shape 0"/>
          <p:cNvSpPr/>
          <p:nvPr/>
        </p:nvSpPr>
        <p:spPr>
          <a:xfrm>
            <a:off x="914400" y="2370137"/>
            <a:ext cx="16354292" cy="15488"/>
          </a:xfrm>
          <a:prstGeom prst="rect">
            <a:avLst/>
          </a:prstGeom>
          <a:solidFill>
            <a:srgbClr val="FFFFFF">
              <a:alpha val="12000"/>
            </a:srgbClr>
          </a:solidFill>
          <a:ln w="12700">
            <a:miter lim="400000"/>
          </a:ln>
        </p:spPr>
        <p:txBody>
          <a:bodyPr lIns="45719" rIns="45719"/>
          <a:lstStyle/>
          <a:p>
            <a:endParaRPr/>
          </a:p>
        </p:txBody>
      </p:sp>
      <p:sp>
        <p:nvSpPr>
          <p:cNvPr id="550" name="Text 1"/>
          <p:cNvSpPr txBox="1"/>
          <p:nvPr/>
        </p:nvSpPr>
        <p:spPr>
          <a:xfrm>
            <a:off x="914400" y="762000"/>
            <a:ext cx="8512969" cy="285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600" b="1" spc="300">
                <a:solidFill>
                  <a:srgbClr val="EC1E79"/>
                </a:solidFill>
                <a:latin typeface="Arial"/>
                <a:ea typeface="Arial"/>
                <a:cs typeface="Arial"/>
                <a:sym typeface="Arial"/>
              </a:defRPr>
            </a:lvl1pPr>
          </a:lstStyle>
          <a:p>
            <a:r>
              <a:t>NARAYANA HEALTH · THE BAL GANESHA AARTI</a:t>
            </a:r>
          </a:p>
        </p:txBody>
      </p:sp>
      <p:sp>
        <p:nvSpPr>
          <p:cNvPr id="551" name="Text 4"/>
          <p:cNvSpPr txBox="1"/>
          <p:nvPr/>
        </p:nvSpPr>
        <p:spPr>
          <a:xfrm>
            <a:off x="14303678" y="1876425"/>
            <a:ext cx="2954934" cy="285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ormAutofit/>
          </a:bodyPr>
          <a:lstStyle>
            <a:lvl1pPr algn="r">
              <a:defRPr sz="1600">
                <a:solidFill>
                  <a:srgbClr val="8C8C93"/>
                </a:solidFill>
                <a:latin typeface="Arial"/>
                <a:ea typeface="Arial"/>
                <a:cs typeface="Arial"/>
                <a:sym typeface="Arial"/>
              </a:defRPr>
            </a:lvl1pPr>
          </a:lstStyle>
          <a:p>
            <a:r>
              <a:t>Cultural &amp; Devotional Campaign</a:t>
            </a:r>
          </a:p>
        </p:txBody>
      </p:sp>
      <p:sp>
        <p:nvSpPr>
          <p:cNvPr id="552" name="Shape 5"/>
          <p:cNvSpPr/>
          <p:nvPr/>
        </p:nvSpPr>
        <p:spPr>
          <a:xfrm>
            <a:off x="914400" y="3103322"/>
            <a:ext cx="9538762" cy="3933826"/>
          </a:xfrm>
          <a:prstGeom prst="roundRect">
            <a:avLst>
              <a:gd name="adj" fmla="val 3390"/>
            </a:avLst>
          </a:prstGeom>
          <a:solidFill>
            <a:srgbClr val="161619"/>
          </a:solidFill>
          <a:ln>
            <a:solidFill>
              <a:srgbClr val="FFFFFF">
                <a:alpha val="12000"/>
              </a:srgbClr>
            </a:solidFill>
          </a:ln>
        </p:spPr>
        <p:txBody>
          <a:bodyPr lIns="45719" rIns="45719"/>
          <a:lstStyle/>
          <a:p>
            <a:endParaRPr/>
          </a:p>
        </p:txBody>
      </p:sp>
      <p:sp>
        <p:nvSpPr>
          <p:cNvPr id="553" name="Text 6"/>
          <p:cNvSpPr txBox="1"/>
          <p:nvPr/>
        </p:nvSpPr>
        <p:spPr>
          <a:xfrm>
            <a:off x="1102797" y="3339542"/>
            <a:ext cx="5789415"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18B4E6"/>
                </a:solidFill>
                <a:latin typeface="Bricolage Grotesque 24pt Bold"/>
                <a:ea typeface="Bricolage Grotesque 24pt Bold"/>
                <a:cs typeface="Bricolage Grotesque 24pt Bold"/>
                <a:sym typeface="Bricolage Grotesque 24pt Bold"/>
              </a:defRPr>
            </a:pPr>
            <a:r>
              <a:t>&amp; </a:t>
            </a:r>
            <a:r>
              <a:rPr>
                <a:solidFill>
                  <a:srgbClr val="FFFFFF"/>
                </a:solidFill>
              </a:rPr>
              <a:t>Idea</a:t>
            </a:r>
          </a:p>
        </p:txBody>
      </p:sp>
      <p:sp>
        <p:nvSpPr>
          <p:cNvPr id="554" name="Text 8"/>
          <p:cNvSpPr txBox="1"/>
          <p:nvPr/>
        </p:nvSpPr>
        <p:spPr>
          <a:xfrm>
            <a:off x="1102797" y="4555250"/>
            <a:ext cx="5905501"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FFC21E"/>
                </a:solidFill>
                <a:latin typeface="Bricolage Grotesque 24pt Bold"/>
                <a:ea typeface="Bricolage Grotesque 24pt Bold"/>
                <a:cs typeface="Bricolage Grotesque 24pt Bold"/>
                <a:sym typeface="Bricolage Grotesque 24pt Bold"/>
              </a:defRPr>
            </a:pPr>
            <a:r>
              <a:t>&amp; </a:t>
            </a:r>
            <a:r>
              <a:rPr>
                <a:solidFill>
                  <a:srgbClr val="FFFFFF"/>
                </a:solidFill>
              </a:rPr>
              <a:t>Objective</a:t>
            </a:r>
          </a:p>
        </p:txBody>
      </p:sp>
      <p:sp>
        <p:nvSpPr>
          <p:cNvPr id="555" name="Text 10"/>
          <p:cNvSpPr txBox="1"/>
          <p:nvPr/>
        </p:nvSpPr>
        <p:spPr>
          <a:xfrm>
            <a:off x="1102797" y="5752145"/>
            <a:ext cx="6496051"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41247">
              <a:defRPr sz="1288">
                <a:solidFill>
                  <a:srgbClr val="EC1E79"/>
                </a:solidFill>
                <a:latin typeface="Bricolage Grotesque 24pt Bold"/>
                <a:ea typeface="Bricolage Grotesque 24pt Bold"/>
                <a:cs typeface="Bricolage Grotesque 24pt Bold"/>
                <a:sym typeface="Bricolage Grotesque 24pt Bold"/>
              </a:defRPr>
            </a:pPr>
            <a:r>
              <a:t>&amp; </a:t>
            </a:r>
            <a:r>
              <a:rPr>
                <a:solidFill>
                  <a:srgbClr val="FFFFFF"/>
                </a:solidFill>
              </a:rPr>
              <a:t>Execution</a:t>
            </a:r>
          </a:p>
        </p:txBody>
      </p:sp>
      <p:sp>
        <p:nvSpPr>
          <p:cNvPr id="556" name="Shape 12"/>
          <p:cNvSpPr/>
          <p:nvPr/>
        </p:nvSpPr>
        <p:spPr>
          <a:xfrm>
            <a:off x="10708666" y="3103322"/>
            <a:ext cx="6572251" cy="3933826"/>
          </a:xfrm>
          <a:prstGeom prst="roundRect">
            <a:avLst>
              <a:gd name="adj" fmla="val 3390"/>
            </a:avLst>
          </a:prstGeom>
          <a:solidFill>
            <a:srgbClr val="161619"/>
          </a:solidFill>
          <a:ln>
            <a:solidFill>
              <a:srgbClr val="FFFFFF">
                <a:alpha val="12000"/>
              </a:srgbClr>
            </a:solidFill>
          </a:ln>
        </p:spPr>
        <p:txBody>
          <a:bodyPr lIns="45719" rIns="45719"/>
          <a:lstStyle/>
          <a:p>
            <a:endParaRPr/>
          </a:p>
        </p:txBody>
      </p:sp>
      <p:sp>
        <p:nvSpPr>
          <p:cNvPr id="557" name="Text 14"/>
          <p:cNvSpPr txBox="1"/>
          <p:nvPr/>
        </p:nvSpPr>
        <p:spPr>
          <a:xfrm>
            <a:off x="1171575" y="7580072"/>
            <a:ext cx="173047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159">
                <a:solidFill>
                  <a:srgbClr val="FFC21E"/>
                </a:solidFill>
                <a:latin typeface="Bricolage Grotesque 24pt Bold"/>
                <a:ea typeface="Bricolage Grotesque 24pt Bold"/>
                <a:cs typeface="Bricolage Grotesque 24pt Bold"/>
                <a:sym typeface="Bricolage Grotesque 24pt Bold"/>
              </a:defRPr>
            </a:lvl1pPr>
          </a:lstStyle>
          <a:p>
            <a:r>
              <a:t>50L+</a:t>
            </a:r>
          </a:p>
        </p:txBody>
      </p:sp>
      <p:sp>
        <p:nvSpPr>
          <p:cNvPr id="558" name="Text 15"/>
          <p:cNvSpPr txBox="1"/>
          <p:nvPr/>
        </p:nvSpPr>
        <p:spPr>
          <a:xfrm>
            <a:off x="1171575" y="8044376"/>
            <a:ext cx="173047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Impressions</a:t>
            </a:r>
          </a:p>
        </p:txBody>
      </p:sp>
      <p:sp>
        <p:nvSpPr>
          <p:cNvPr id="559" name="Text 17"/>
          <p:cNvSpPr txBox="1"/>
          <p:nvPr/>
        </p:nvSpPr>
        <p:spPr>
          <a:xfrm>
            <a:off x="4421358" y="7580072"/>
            <a:ext cx="198395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159">
                <a:solidFill>
                  <a:srgbClr val="18B4E6"/>
                </a:solidFill>
                <a:latin typeface="Bricolage Grotesque 24pt Bold"/>
                <a:ea typeface="Bricolage Grotesque 24pt Bold"/>
                <a:cs typeface="Bricolage Grotesque 24pt Bold"/>
                <a:sym typeface="Bricolage Grotesque 24pt Bold"/>
              </a:defRPr>
            </a:lvl1pPr>
          </a:lstStyle>
          <a:p>
            <a:r>
              <a:t>15.5L+</a:t>
            </a:r>
          </a:p>
        </p:txBody>
      </p:sp>
      <p:sp>
        <p:nvSpPr>
          <p:cNvPr id="560" name="Text 18"/>
          <p:cNvSpPr txBox="1"/>
          <p:nvPr/>
        </p:nvSpPr>
        <p:spPr>
          <a:xfrm>
            <a:off x="4421358" y="8151572"/>
            <a:ext cx="2379433"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Lives Touched</a:t>
            </a:r>
          </a:p>
        </p:txBody>
      </p:sp>
      <p:sp>
        <p:nvSpPr>
          <p:cNvPr id="561" name="Text 20"/>
          <p:cNvSpPr txBox="1"/>
          <p:nvPr/>
        </p:nvSpPr>
        <p:spPr>
          <a:xfrm>
            <a:off x="7585579" y="7580072"/>
            <a:ext cx="2230523"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159">
                <a:solidFill>
                  <a:srgbClr val="FFFFFF"/>
                </a:solidFill>
                <a:latin typeface="Bricolage Grotesque 24pt Bold"/>
                <a:ea typeface="Bricolage Grotesque 24pt Bold"/>
                <a:cs typeface="Bricolage Grotesque 24pt Bold"/>
                <a:sym typeface="Bricolage Grotesque 24pt Bold"/>
              </a:defRPr>
            </a:lvl1pPr>
          </a:lstStyle>
          <a:p>
            <a:r>
              <a:t>2.7L+</a:t>
            </a:r>
          </a:p>
        </p:txBody>
      </p:sp>
      <p:sp>
        <p:nvSpPr>
          <p:cNvPr id="562" name="Text 21"/>
          <p:cNvSpPr txBox="1"/>
          <p:nvPr/>
        </p:nvSpPr>
        <p:spPr>
          <a:xfrm>
            <a:off x="7585579" y="8151572"/>
            <a:ext cx="2645908"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FFD9E7"/>
                </a:solidFill>
                <a:latin typeface="Arial"/>
                <a:ea typeface="Arial"/>
                <a:cs typeface="Arial"/>
                <a:sym typeface="Arial"/>
              </a:defRPr>
            </a:lvl1pPr>
          </a:lstStyle>
          <a:p>
            <a:r>
              <a:t>Engagements</a:t>
            </a:r>
          </a:p>
        </p:txBody>
      </p:sp>
      <p:sp>
        <p:nvSpPr>
          <p:cNvPr id="563" name="Text 23"/>
          <p:cNvSpPr txBox="1"/>
          <p:nvPr/>
        </p:nvSpPr>
        <p:spPr>
          <a:xfrm>
            <a:off x="11016275" y="7648573"/>
            <a:ext cx="419101" cy="4984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96111">
              <a:defRPr sz="2646" b="1">
                <a:solidFill>
                  <a:srgbClr val="FFFFFF"/>
                </a:solidFill>
                <a:latin typeface="Georgia"/>
                <a:ea typeface="Georgia"/>
                <a:cs typeface="Georgia"/>
                <a:sym typeface="Georgia"/>
              </a:defRPr>
            </a:lvl1pPr>
          </a:lstStyle>
          <a:p>
            <a:r>
              <a:t>🙏</a:t>
            </a:r>
          </a:p>
        </p:txBody>
      </p:sp>
      <p:sp>
        <p:nvSpPr>
          <p:cNvPr id="564" name="Text 24"/>
          <p:cNvSpPr txBox="1"/>
          <p:nvPr/>
        </p:nvSpPr>
        <p:spPr>
          <a:xfrm>
            <a:off x="11587775" y="7610473"/>
            <a:ext cx="4356460" cy="2762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1552">
                <a:solidFill>
                  <a:srgbClr val="FFFFFF"/>
                </a:solidFill>
                <a:latin typeface="Bricolage Grotesque 24pt Bold"/>
                <a:ea typeface="Bricolage Grotesque 24pt Bold"/>
                <a:cs typeface="Bricolage Grotesque 24pt Bold"/>
                <a:sym typeface="Bricolage Grotesque 24pt Bold"/>
              </a:defRPr>
            </a:lvl1pPr>
          </a:lstStyle>
          <a:p>
            <a:r>
              <a:t>Faith Set to the Rhythm of Health</a:t>
            </a:r>
          </a:p>
        </p:txBody>
      </p:sp>
      <p:sp>
        <p:nvSpPr>
          <p:cNvPr id="565" name="To become a part of Mumbai's heartbeat and connect with people, not just through care, but through culture, blending wellbeing into the city's spiritual"/>
          <p:cNvSpPr txBox="1"/>
          <p:nvPr/>
        </p:nvSpPr>
        <p:spPr>
          <a:xfrm>
            <a:off x="1102797" y="3602511"/>
            <a:ext cx="8859606" cy="447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A7A7A7"/>
                </a:solidFill>
                <a:latin typeface="+mn-lt"/>
                <a:ea typeface="+mn-ea"/>
                <a:cs typeface="+mn-cs"/>
                <a:sym typeface="Helvetica"/>
              </a:defRPr>
            </a:lvl1pPr>
          </a:lstStyle>
          <a:p>
            <a:r>
              <a:t>To become a part of Mumbai's heartbeat and connect with people, not just through care, but through culture, blending wellbeing into the city's spiritual</a:t>
            </a:r>
          </a:p>
        </p:txBody>
      </p:sp>
      <p:sp>
        <p:nvSpPr>
          <p:cNvPr id="566" name="To spark a cultural movement that blended faith and good health. A celebration that made health the new mantra of devotion for families this Ganesh Chaturthi, through the innocent voices of Bappa's little devotees."/>
          <p:cNvSpPr txBox="1"/>
          <p:nvPr/>
        </p:nvSpPr>
        <p:spPr>
          <a:xfrm>
            <a:off x="1102797" y="4766705"/>
            <a:ext cx="9016555" cy="447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A7A7A7"/>
                </a:solidFill>
                <a:latin typeface="+mn-lt"/>
                <a:ea typeface="+mn-ea"/>
                <a:cs typeface="+mn-cs"/>
                <a:sym typeface="Helvetica"/>
              </a:defRPr>
            </a:lvl1pPr>
          </a:lstStyle>
          <a:p>
            <a:r>
              <a:t>To spark a cultural movement that blended faith and good health. A celebration that made health the new mantra of devotion for families this Ganesh Chaturthi, through the innocent voices of Bappa's little devotees.</a:t>
            </a:r>
          </a:p>
        </p:txBody>
      </p:sp>
      <p:sp>
        <p:nvSpPr>
          <p:cNvPr id="567" name="The Bal Ganesh Aarti, a heartfelt rendition of the Ganesh Aarti, where children prayed to Bappa for good health.…"/>
          <p:cNvSpPr txBox="1"/>
          <p:nvPr/>
        </p:nvSpPr>
        <p:spPr>
          <a:xfrm>
            <a:off x="1102797" y="6009638"/>
            <a:ext cx="8859606" cy="802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A7A7A7"/>
                </a:solidFill>
                <a:latin typeface="+mn-lt"/>
                <a:ea typeface="+mn-ea"/>
                <a:cs typeface="+mn-cs"/>
                <a:sym typeface="Helvetica"/>
              </a:defRPr>
            </a:pPr>
            <a:r>
              <a:t>The Bal Ganesh Aarti, a heartfelt rendition of the Ganesh Aarti, where children prayed to Bappa for good health.</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A7A7A7"/>
                </a:solidFill>
                <a:latin typeface="+mn-lt"/>
                <a:ea typeface="+mn-ea"/>
                <a:cs typeface="+mn-cs"/>
                <a:sym typeface="Helvetica"/>
              </a:defRPr>
            </a:pPr>
            <a:r>
              <a:t>The campaign was launched across social media, carrying a simple, soul-stirring message: When faith inspires better health, the celebration becomes that much more special.</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A7A7A7"/>
                </a:solidFill>
                <a:latin typeface="+mn-lt"/>
                <a:ea typeface="+mn-ea"/>
                <a:cs typeface="+mn-cs"/>
                <a:sym typeface="Helvetica"/>
              </a:defRPr>
            </a:pPr>
            <a:r>
              <a:t>What started as a song soon became a movement. From temples to timelines, the message of good health spread everywhere.</a:t>
            </a:r>
          </a:p>
        </p:txBody>
      </p:sp>
      <p:sp>
        <p:nvSpPr>
          <p:cNvPr id="568" name="A devotional song turned digital movement carrying the message of good health from temples to timelines this Ganesh Chaturthi."/>
          <p:cNvSpPr txBox="1"/>
          <p:nvPr/>
        </p:nvSpPr>
        <p:spPr>
          <a:xfrm>
            <a:off x="11556664" y="7872410"/>
            <a:ext cx="5557237" cy="52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0000"/>
              </a:lnSpc>
              <a:defRPr sz="1200">
                <a:solidFill>
                  <a:srgbClr val="B7B7BE"/>
                </a:solidFill>
                <a:latin typeface="Arial"/>
                <a:ea typeface="Arial"/>
                <a:cs typeface="Arial"/>
                <a:sym typeface="Arial"/>
              </a:defRPr>
            </a:lvl1pPr>
          </a:lstStyle>
          <a:p>
            <a:r>
              <a:t>A devotional song turned digital movement carrying the message of good health from temples to timelines this Ganesh Chaturthi.</a:t>
            </a:r>
          </a:p>
        </p:txBody>
      </p:sp>
      <p:sp>
        <p:nvSpPr>
          <p:cNvPr id="569" name="Our devotion to good health"/>
          <p:cNvSpPr txBox="1"/>
          <p:nvPr/>
        </p:nvSpPr>
        <p:spPr>
          <a:xfrm>
            <a:off x="860126" y="1160857"/>
            <a:ext cx="7916470" cy="828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4800" spc="-100">
                <a:solidFill>
                  <a:srgbClr val="FFFFFF"/>
                </a:solidFill>
                <a:latin typeface="Bricolage Grotesque 24pt Bold"/>
                <a:ea typeface="Bricolage Grotesque 24pt Bold"/>
                <a:cs typeface="Bricolage Grotesque 24pt Bold"/>
                <a:sym typeface="Bricolage Grotesque 24pt Bold"/>
              </a:defRPr>
            </a:lvl1pPr>
          </a:lstStyle>
          <a:p>
            <a:r>
              <a:t>Our devotion to good health</a:t>
            </a:r>
          </a:p>
        </p:txBody>
      </p:sp>
      <p:pic>
        <p:nvPicPr>
          <p:cNvPr id="570" name="Screenshot 2026-07-27 at 5.52.05 PM.png" descr="Screenshot 2026-07-27 at 5.52.05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50935" y="3356466"/>
            <a:ext cx="6078825" cy="3427539"/>
          </a:xfrm>
          <a:prstGeom prst="rect">
            <a:avLst/>
          </a:prstGeom>
          <a:ln w="12700">
            <a:miter lim="400000"/>
          </a:ln>
        </p:spPr>
      </p:pic>
      <p:grpSp>
        <p:nvGrpSpPr>
          <p:cNvPr id="575" name="Group">
            <a:hlinkClick r:id="rId5"/>
          </p:cNvPr>
          <p:cNvGrpSpPr/>
          <p:nvPr/>
        </p:nvGrpSpPr>
        <p:grpSpPr>
          <a:xfrm>
            <a:off x="12879530" y="5943593"/>
            <a:ext cx="2230523" cy="473478"/>
            <a:chOff x="0" y="0"/>
            <a:chExt cx="2230521" cy="473477"/>
          </a:xfrm>
        </p:grpSpPr>
        <p:sp>
          <p:nvSpPr>
            <p:cNvPr id="571" name="Shape 3"/>
            <p:cNvSpPr/>
            <p:nvPr/>
          </p:nvSpPr>
          <p:spPr>
            <a:xfrm>
              <a:off x="0" y="0"/>
              <a:ext cx="2230522" cy="473478"/>
            </a:xfrm>
            <a:prstGeom prst="roundRect">
              <a:avLst>
                <a:gd name="adj" fmla="val 50000"/>
              </a:avLst>
            </a:prstGeom>
            <a:solidFill>
              <a:srgbClr val="FFFFFF"/>
            </a:solidFill>
            <a:ln w="12700" cap="flat">
              <a:noFill/>
              <a:miter lim="400000"/>
            </a:ln>
            <a:effectLst/>
          </p:spPr>
          <p:txBody>
            <a:bodyPr wrap="square" lIns="45719" tIns="45719" rIns="45719" bIns="45719" numCol="1" anchor="t">
              <a:noAutofit/>
            </a:bodyPr>
            <a:lstStyle/>
            <a:p>
              <a:endParaRPr/>
            </a:p>
          </p:txBody>
        </p:sp>
        <p:sp>
          <p:nvSpPr>
            <p:cNvPr id="572" name="Shape 4"/>
            <p:cNvSpPr/>
            <p:nvPr/>
          </p:nvSpPr>
          <p:spPr>
            <a:xfrm>
              <a:off x="217543" y="127966"/>
              <a:ext cx="217545" cy="217545"/>
            </a:xfrm>
            <a:prstGeom prst="ellipse">
              <a:avLst/>
            </a:prstGeom>
            <a:solidFill>
              <a:srgbClr val="EC1E79"/>
            </a:solidFill>
            <a:ln w="12700" cap="flat">
              <a:noFill/>
              <a:miter lim="400000"/>
            </a:ln>
            <a:effectLst/>
          </p:spPr>
          <p:txBody>
            <a:bodyPr wrap="square" lIns="45719" tIns="45719" rIns="45719" bIns="45719" numCol="1" anchor="t">
              <a:noAutofit/>
            </a:bodyPr>
            <a:lstStyle/>
            <a:p>
              <a:endParaRPr/>
            </a:p>
          </p:txBody>
        </p:sp>
        <p:sp>
          <p:nvSpPr>
            <p:cNvPr id="573" name="Text 5"/>
            <p:cNvSpPr txBox="1"/>
            <p:nvPr/>
          </p:nvSpPr>
          <p:spPr>
            <a:xfrm>
              <a:off x="209012" y="115170"/>
              <a:ext cx="268731" cy="2431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normAutofit/>
            </a:bodyPr>
            <a:lstStyle>
              <a:lvl1pPr algn="ctr" defTabSz="649223">
                <a:defRPr sz="1278" b="1">
                  <a:solidFill>
                    <a:srgbClr val="FFFFFF"/>
                  </a:solidFill>
                  <a:latin typeface="Arial"/>
                  <a:ea typeface="Arial"/>
                  <a:cs typeface="Arial"/>
                  <a:sym typeface="Arial"/>
                </a:defRPr>
              </a:lvl1pPr>
            </a:lstStyle>
            <a:p>
              <a:r>
                <a:t>▶</a:t>
              </a:r>
            </a:p>
          </p:txBody>
        </p:sp>
        <p:sp>
          <p:nvSpPr>
            <p:cNvPr id="574" name="Text 6"/>
            <p:cNvSpPr txBox="1"/>
            <p:nvPr/>
          </p:nvSpPr>
          <p:spPr>
            <a:xfrm>
              <a:off x="537460" y="137565"/>
              <a:ext cx="1526631" cy="2175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rmAutofit/>
            </a:bodyPr>
            <a:lstStyle>
              <a:lvl1pPr defTabSz="649223">
                <a:defRPr sz="1349" b="1">
                  <a:latin typeface="Arial"/>
                  <a:ea typeface="Arial"/>
                  <a:cs typeface="Arial"/>
                  <a:sym typeface="Arial"/>
                </a:defRPr>
              </a:lvl1pPr>
            </a:lstStyle>
            <a:p>
              <a:r>
                <a:rPr sz="1200" dirty="0"/>
                <a:t>Watch on YouTube</a:t>
              </a:r>
            </a:p>
          </p:txBody>
        </p:sp>
      </p:gr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579" name="04"/>
          <p:cNvSpPr txBox="1"/>
          <p:nvPr/>
        </p:nvSpPr>
        <p:spPr>
          <a:xfrm>
            <a:off x="770620" y="2554044"/>
            <a:ext cx="3758884" cy="3520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80000"/>
              </a:lnSpc>
              <a:defRPr sz="22500">
                <a:ln w="19050" cap="flat">
                  <a:solidFill>
                    <a:srgbClr val="FFFFFF"/>
                  </a:solidFill>
                  <a:prstDash val="solid"/>
                  <a:round/>
                </a:ln>
                <a:noFill/>
                <a:latin typeface="Bricolage Grotesque 24pt Bold"/>
                <a:ea typeface="Bricolage Grotesque 24pt Bold"/>
                <a:cs typeface="Bricolage Grotesque 24pt Bold"/>
                <a:sym typeface="Bricolage Grotesque 24pt Bold"/>
              </a:defRPr>
            </a:lvl1pPr>
          </a:lstStyle>
          <a:p>
            <a:r>
              <a:t>04</a:t>
            </a:r>
          </a:p>
        </p:txBody>
      </p:sp>
      <p:pic>
        <p:nvPicPr>
          <p:cNvPr id="580" name="Image 0" descr="Image 0"/>
          <p:cNvPicPr>
            <a:picLocks noChangeAspect="1"/>
          </p:cNvPicPr>
          <p:nvPr/>
        </p:nvPicPr>
        <p:blipFill>
          <a:blip r:embed="rId3" cstate="email">
            <a:alphaModFix amt="6000"/>
            <a:extLst>
              <a:ext uri="{28A0092B-C50C-407E-A947-70E740481C1C}">
                <a14:useLocalDpi xmlns:a14="http://schemas.microsoft.com/office/drawing/2010/main"/>
              </a:ext>
            </a:extLst>
          </a:blip>
          <a:stretch>
            <a:fillRect/>
          </a:stretch>
        </p:blipFill>
        <p:spPr>
          <a:xfrm>
            <a:off x="2365027" y="0"/>
            <a:ext cx="18970974" cy="10287000"/>
          </a:xfrm>
          <a:prstGeom prst="rect">
            <a:avLst/>
          </a:prstGeom>
          <a:ln w="12700">
            <a:miter lim="400000"/>
          </a:ln>
        </p:spPr>
      </p:pic>
      <p:sp>
        <p:nvSpPr>
          <p:cNvPr id="581" name="Text 0"/>
          <p:cNvSpPr txBox="1"/>
          <p:nvPr/>
        </p:nvSpPr>
        <p:spPr>
          <a:xfrm>
            <a:off x="1047750" y="2220669"/>
            <a:ext cx="4894668" cy="3333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lnSpcReduction="10000"/>
          </a:bodyPr>
          <a:lstStyle>
            <a:lvl1pPr>
              <a:defRPr sz="1900" b="1" spc="400">
                <a:solidFill>
                  <a:srgbClr val="79FBC1"/>
                </a:solidFill>
                <a:latin typeface="Arial"/>
                <a:ea typeface="Arial"/>
                <a:cs typeface="Arial"/>
                <a:sym typeface="Arial"/>
              </a:defRPr>
            </a:lvl1pPr>
          </a:lstStyle>
          <a:p>
            <a:r>
              <a:rPr dirty="0"/>
              <a:t>THE WORK · 03 / 04</a:t>
            </a:r>
          </a:p>
        </p:txBody>
      </p:sp>
      <p:sp>
        <p:nvSpPr>
          <p:cNvPr id="582" name="Text 3"/>
          <p:cNvSpPr txBox="1"/>
          <p:nvPr/>
        </p:nvSpPr>
        <p:spPr>
          <a:xfrm>
            <a:off x="1047750" y="6981825"/>
            <a:ext cx="11001375" cy="485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2500">
                <a:solidFill>
                  <a:srgbClr val="B7B7BE"/>
                </a:solidFill>
                <a:latin typeface="Arial"/>
                <a:ea typeface="Arial"/>
                <a:cs typeface="Arial"/>
                <a:sym typeface="Arial"/>
              </a:defRPr>
            </a:lvl1pPr>
          </a:lstStyle>
          <a:p>
            <a:r>
              <a:t>Media and funnels engineered to move the number that matters.</a:t>
            </a:r>
          </a:p>
        </p:txBody>
      </p:sp>
      <p:sp>
        <p:nvSpPr>
          <p:cNvPr id="583" name="Performance…"/>
          <p:cNvSpPr txBox="1"/>
          <p:nvPr/>
        </p:nvSpPr>
        <p:spPr>
          <a:xfrm>
            <a:off x="4462327" y="4163236"/>
            <a:ext cx="7020842" cy="26974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nSpc>
                <a:spcPct val="90000"/>
              </a:lnSpc>
              <a:defRPr sz="9000" spc="-241">
                <a:solidFill>
                  <a:srgbClr val="FFFFFF"/>
                </a:solidFill>
                <a:latin typeface="Bricolage Grotesque 24pt Bold"/>
                <a:ea typeface="Bricolage Grotesque 24pt Bold"/>
                <a:cs typeface="Bricolage Grotesque 24pt Bold"/>
                <a:sym typeface="Bricolage Grotesque 24pt Bold"/>
              </a:defRPr>
            </a:pPr>
            <a:r>
              <a:t>Performance</a:t>
            </a:r>
          </a:p>
          <a:p>
            <a:pPr>
              <a:lnSpc>
                <a:spcPct val="90000"/>
              </a:lnSpc>
              <a:defRPr sz="9000" spc="-241">
                <a:solidFill>
                  <a:srgbClr val="FFFFFF"/>
                </a:solidFill>
                <a:latin typeface="Bricolage Grotesque 24pt Bold"/>
                <a:ea typeface="Bricolage Grotesque 24pt Bold"/>
                <a:cs typeface="Bricolage Grotesque 24pt Bold"/>
                <a:sym typeface="Bricolage Grotesque 24pt Bold"/>
              </a:defRPr>
            </a:pPr>
            <a:r>
              <a:t>Marketing</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587" name="Shape 43"/>
          <p:cNvSpPr/>
          <p:nvPr/>
        </p:nvSpPr>
        <p:spPr>
          <a:xfrm>
            <a:off x="12483543" y="6804770"/>
            <a:ext cx="5024301" cy="3021615"/>
          </a:xfrm>
          <a:prstGeom prst="roundRect">
            <a:avLst>
              <a:gd name="adj" fmla="val 4413"/>
            </a:avLst>
          </a:prstGeom>
          <a:solidFill>
            <a:srgbClr val="161619"/>
          </a:solidFill>
          <a:ln w="6350">
            <a:solidFill>
              <a:srgbClr val="535353"/>
            </a:solidFill>
          </a:ln>
        </p:spPr>
        <p:txBody>
          <a:bodyPr lIns="45719" rIns="45719"/>
          <a:lstStyle/>
          <a:p>
            <a:endParaRPr/>
          </a:p>
        </p:txBody>
      </p:sp>
      <p:sp>
        <p:nvSpPr>
          <p:cNvPr id="588" name="Shape 45"/>
          <p:cNvSpPr/>
          <p:nvPr/>
        </p:nvSpPr>
        <p:spPr>
          <a:xfrm>
            <a:off x="12797868" y="8537259"/>
            <a:ext cx="4494458" cy="499967"/>
          </a:xfrm>
          <a:prstGeom prst="roundRect">
            <a:avLst>
              <a:gd name="adj" fmla="val 19051"/>
            </a:avLst>
          </a:prstGeom>
          <a:solidFill>
            <a:srgbClr val="1E1E22"/>
          </a:solidFill>
          <a:ln>
            <a:solidFill>
              <a:srgbClr val="FFFFFF">
                <a:alpha val="12000"/>
              </a:srgbClr>
            </a:solidFill>
          </a:ln>
        </p:spPr>
        <p:txBody>
          <a:bodyPr lIns="45719" rIns="45719"/>
          <a:lstStyle/>
          <a:p>
            <a:endParaRPr/>
          </a:p>
        </p:txBody>
      </p:sp>
      <p:sp>
        <p:nvSpPr>
          <p:cNvPr id="589" name="Shape 45"/>
          <p:cNvSpPr/>
          <p:nvPr/>
        </p:nvSpPr>
        <p:spPr>
          <a:xfrm>
            <a:off x="12797868" y="7956004"/>
            <a:ext cx="4494458" cy="499966"/>
          </a:xfrm>
          <a:prstGeom prst="roundRect">
            <a:avLst>
              <a:gd name="adj" fmla="val 19051"/>
            </a:avLst>
          </a:prstGeom>
          <a:solidFill>
            <a:srgbClr val="1E1E22"/>
          </a:solidFill>
          <a:ln>
            <a:solidFill>
              <a:srgbClr val="FFFFFF">
                <a:alpha val="12000"/>
              </a:srgbClr>
            </a:solidFill>
          </a:ln>
        </p:spPr>
        <p:txBody>
          <a:bodyPr lIns="45719" rIns="45719"/>
          <a:lstStyle/>
          <a:p>
            <a:endParaRPr/>
          </a:p>
        </p:txBody>
      </p:sp>
      <p:sp>
        <p:nvSpPr>
          <p:cNvPr id="590" name="Text 0"/>
          <p:cNvSpPr txBox="1"/>
          <p:nvPr/>
        </p:nvSpPr>
        <p:spPr>
          <a:xfrm>
            <a:off x="1030266" y="762000"/>
            <a:ext cx="8910788" cy="3131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rPr dirty="0"/>
              <a:t>HAVELLS FANS · SEO AWARD SUBMISSION</a:t>
            </a:r>
          </a:p>
        </p:txBody>
      </p:sp>
      <p:sp>
        <p:nvSpPr>
          <p:cNvPr id="591" name="SEO &amp; Organic Traffic &amp; Excellence"/>
          <p:cNvSpPr txBox="1"/>
          <p:nvPr/>
        </p:nvSpPr>
        <p:spPr>
          <a:xfrm>
            <a:off x="953745" y="991867"/>
            <a:ext cx="12352917"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nSpc>
                <a:spcPct val="98000"/>
              </a:lnSpc>
              <a:defRPr sz="6000" spc="-105">
                <a:solidFill>
                  <a:srgbClr val="FFFFFF"/>
                </a:solidFill>
                <a:latin typeface="Bricolage Grotesque 24pt Bold"/>
                <a:ea typeface="Bricolage Grotesque 24pt Bold"/>
                <a:cs typeface="Bricolage Grotesque 24pt Bold"/>
                <a:sym typeface="Bricolage Grotesque 24pt Bold"/>
              </a:defRPr>
            </a:pPr>
            <a:r>
              <a:t>SEO &amp; Organic Traffic </a:t>
            </a:r>
            <a:r>
              <a:rPr>
                <a:solidFill>
                  <a:srgbClr val="18B4E6"/>
                </a:solidFill>
              </a:rPr>
              <a:t>&amp; </a:t>
            </a:r>
            <a:r>
              <a:t>Excellence</a:t>
            </a:r>
          </a:p>
        </p:txBody>
      </p:sp>
      <p:sp>
        <p:nvSpPr>
          <p:cNvPr id="592" name="Shape 0"/>
          <p:cNvSpPr/>
          <p:nvPr/>
        </p:nvSpPr>
        <p:spPr>
          <a:xfrm>
            <a:off x="1035687" y="2184482"/>
            <a:ext cx="13411201" cy="12701"/>
          </a:xfrm>
          <a:prstGeom prst="rect">
            <a:avLst/>
          </a:prstGeom>
          <a:solidFill>
            <a:srgbClr val="FFFFFF">
              <a:alpha val="12000"/>
            </a:srgbClr>
          </a:solidFill>
          <a:ln w="12700">
            <a:miter lim="400000"/>
          </a:ln>
        </p:spPr>
        <p:txBody>
          <a:bodyPr lIns="45719" rIns="45719"/>
          <a:lstStyle/>
          <a:p>
            <a:endParaRPr/>
          </a:p>
        </p:txBody>
      </p:sp>
      <p:sp>
        <p:nvSpPr>
          <p:cNvPr id="593" name="Shape 4"/>
          <p:cNvSpPr/>
          <p:nvPr/>
        </p:nvSpPr>
        <p:spPr>
          <a:xfrm>
            <a:off x="1035687" y="2538495"/>
            <a:ext cx="3209926" cy="1314451"/>
          </a:xfrm>
          <a:prstGeom prst="roundRect">
            <a:avLst>
              <a:gd name="adj" fmla="val 10145"/>
            </a:avLst>
          </a:prstGeom>
          <a:solidFill>
            <a:srgbClr val="161619"/>
          </a:solidFill>
          <a:ln w="6350">
            <a:solidFill>
              <a:srgbClr val="535353"/>
            </a:solidFill>
          </a:ln>
        </p:spPr>
        <p:txBody>
          <a:bodyPr lIns="45719" rIns="45719"/>
          <a:lstStyle/>
          <a:p>
            <a:endParaRPr/>
          </a:p>
        </p:txBody>
      </p:sp>
      <p:sp>
        <p:nvSpPr>
          <p:cNvPr id="594" name="Text 5"/>
          <p:cNvSpPr txBox="1"/>
          <p:nvPr/>
        </p:nvSpPr>
        <p:spPr>
          <a:xfrm>
            <a:off x="1292862" y="2814720"/>
            <a:ext cx="296513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95527">
              <a:defRPr sz="3393" b="1">
                <a:solidFill>
                  <a:srgbClr val="FFC21E"/>
                </a:solidFill>
                <a:latin typeface="Georgia"/>
                <a:ea typeface="Georgia"/>
                <a:cs typeface="Georgia"/>
                <a:sym typeface="Georgia"/>
              </a:defRPr>
            </a:lvl1pPr>
          </a:lstStyle>
          <a:p>
            <a:r>
              <a:t>951K+</a:t>
            </a:r>
          </a:p>
        </p:txBody>
      </p:sp>
      <p:sp>
        <p:nvSpPr>
          <p:cNvPr id="595" name="Text 6"/>
          <p:cNvSpPr txBox="1"/>
          <p:nvPr/>
        </p:nvSpPr>
        <p:spPr>
          <a:xfrm>
            <a:off x="1292862" y="3386220"/>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Total Clicks (GSC)</a:t>
            </a:r>
          </a:p>
        </p:txBody>
      </p:sp>
      <p:sp>
        <p:nvSpPr>
          <p:cNvPr id="596" name="Shape 7"/>
          <p:cNvSpPr/>
          <p:nvPr/>
        </p:nvSpPr>
        <p:spPr>
          <a:xfrm>
            <a:off x="4436112" y="2538495"/>
            <a:ext cx="3209926" cy="1314451"/>
          </a:xfrm>
          <a:prstGeom prst="roundRect">
            <a:avLst>
              <a:gd name="adj" fmla="val 10145"/>
            </a:avLst>
          </a:prstGeom>
          <a:solidFill>
            <a:srgbClr val="161619"/>
          </a:solidFill>
          <a:ln w="6350">
            <a:solidFill>
              <a:srgbClr val="535353"/>
            </a:solidFill>
          </a:ln>
        </p:spPr>
        <p:txBody>
          <a:bodyPr lIns="45719" rIns="45719"/>
          <a:lstStyle/>
          <a:p>
            <a:endParaRPr/>
          </a:p>
        </p:txBody>
      </p:sp>
      <p:sp>
        <p:nvSpPr>
          <p:cNvPr id="597" name="Text 8"/>
          <p:cNvSpPr txBox="1"/>
          <p:nvPr/>
        </p:nvSpPr>
        <p:spPr>
          <a:xfrm>
            <a:off x="4693287" y="2814720"/>
            <a:ext cx="296513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95527">
              <a:defRPr sz="3393" b="1">
                <a:solidFill>
                  <a:srgbClr val="18B4E6"/>
                </a:solidFill>
                <a:latin typeface="Georgia"/>
                <a:ea typeface="Georgia"/>
                <a:cs typeface="Georgia"/>
                <a:sym typeface="Georgia"/>
              </a:defRPr>
            </a:lvl1pPr>
          </a:lstStyle>
          <a:p>
            <a:r>
              <a:t>72.7M+</a:t>
            </a:r>
          </a:p>
        </p:txBody>
      </p:sp>
      <p:sp>
        <p:nvSpPr>
          <p:cNvPr id="598" name="Text 9"/>
          <p:cNvSpPr txBox="1"/>
          <p:nvPr/>
        </p:nvSpPr>
        <p:spPr>
          <a:xfrm>
            <a:off x="4693287" y="3386220"/>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Impressions</a:t>
            </a:r>
          </a:p>
        </p:txBody>
      </p:sp>
      <p:sp>
        <p:nvSpPr>
          <p:cNvPr id="599" name="Shape 10"/>
          <p:cNvSpPr/>
          <p:nvPr/>
        </p:nvSpPr>
        <p:spPr>
          <a:xfrm>
            <a:off x="7836537" y="2538495"/>
            <a:ext cx="3209926" cy="1314451"/>
          </a:xfrm>
          <a:prstGeom prst="roundRect">
            <a:avLst>
              <a:gd name="adj" fmla="val 10145"/>
            </a:avLst>
          </a:prstGeom>
          <a:solidFill>
            <a:srgbClr val="EC1E79"/>
          </a:solidFill>
          <a:ln>
            <a:solidFill>
              <a:srgbClr val="EC1E79"/>
            </a:solidFill>
          </a:ln>
        </p:spPr>
        <p:txBody>
          <a:bodyPr lIns="45719" rIns="45719"/>
          <a:lstStyle/>
          <a:p>
            <a:endParaRPr/>
          </a:p>
        </p:txBody>
      </p:sp>
      <p:sp>
        <p:nvSpPr>
          <p:cNvPr id="600" name="Text 11"/>
          <p:cNvSpPr txBox="1"/>
          <p:nvPr/>
        </p:nvSpPr>
        <p:spPr>
          <a:xfrm>
            <a:off x="8093712" y="2814720"/>
            <a:ext cx="296513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95527">
              <a:defRPr sz="3393" b="1">
                <a:solidFill>
                  <a:srgbClr val="FFFFFF"/>
                </a:solidFill>
                <a:latin typeface="Georgia"/>
                <a:ea typeface="Georgia"/>
                <a:cs typeface="Georgia"/>
                <a:sym typeface="Georgia"/>
              </a:defRPr>
            </a:lvl1pPr>
          </a:lstStyle>
          <a:p>
            <a:r>
              <a:t>+46.7%</a:t>
            </a:r>
          </a:p>
        </p:txBody>
      </p:sp>
      <p:sp>
        <p:nvSpPr>
          <p:cNvPr id="601" name="Text 12"/>
          <p:cNvSpPr txBox="1"/>
          <p:nvPr/>
        </p:nvSpPr>
        <p:spPr>
          <a:xfrm>
            <a:off x="8093712" y="3386220"/>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FFD9E7"/>
                </a:solidFill>
                <a:latin typeface="Arial"/>
                <a:ea typeface="Arial"/>
                <a:cs typeface="Arial"/>
                <a:sym typeface="Arial"/>
              </a:defRPr>
            </a:lvl1pPr>
          </a:lstStyle>
          <a:p>
            <a:r>
              <a:t>Organic Traffic Growth YoY</a:t>
            </a:r>
          </a:p>
        </p:txBody>
      </p:sp>
      <p:sp>
        <p:nvSpPr>
          <p:cNvPr id="602" name="Shape 13"/>
          <p:cNvSpPr/>
          <p:nvPr/>
        </p:nvSpPr>
        <p:spPr>
          <a:xfrm>
            <a:off x="11236962" y="2538495"/>
            <a:ext cx="2354146" cy="1314451"/>
          </a:xfrm>
          <a:prstGeom prst="roundRect">
            <a:avLst>
              <a:gd name="adj" fmla="val 10145"/>
            </a:avLst>
          </a:prstGeom>
          <a:solidFill>
            <a:srgbClr val="161619"/>
          </a:solidFill>
          <a:ln w="6350">
            <a:solidFill>
              <a:srgbClr val="535353"/>
            </a:solidFill>
          </a:ln>
        </p:spPr>
        <p:txBody>
          <a:bodyPr lIns="45719" rIns="45719"/>
          <a:lstStyle/>
          <a:p>
            <a:endParaRPr/>
          </a:p>
        </p:txBody>
      </p:sp>
      <p:sp>
        <p:nvSpPr>
          <p:cNvPr id="603" name="Text 14"/>
          <p:cNvSpPr txBox="1"/>
          <p:nvPr/>
        </p:nvSpPr>
        <p:spPr>
          <a:xfrm>
            <a:off x="11494137" y="2814720"/>
            <a:ext cx="296513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95527">
              <a:defRPr sz="3393" b="1">
                <a:solidFill>
                  <a:srgbClr val="FFC21E"/>
                </a:solidFill>
                <a:latin typeface="Georgia"/>
                <a:ea typeface="Georgia"/>
                <a:cs typeface="Georgia"/>
                <a:sym typeface="Georgia"/>
              </a:defRPr>
            </a:lvl1pPr>
          </a:lstStyle>
          <a:p>
            <a:r>
              <a:t>1,582</a:t>
            </a:r>
          </a:p>
        </p:txBody>
      </p:sp>
      <p:sp>
        <p:nvSpPr>
          <p:cNvPr id="604" name="Text 15"/>
          <p:cNvSpPr txBox="1"/>
          <p:nvPr/>
        </p:nvSpPr>
        <p:spPr>
          <a:xfrm>
            <a:off x="11494137" y="3386220"/>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Keywords on Page 1</a:t>
            </a:r>
          </a:p>
        </p:txBody>
      </p:sp>
      <p:sp>
        <p:nvSpPr>
          <p:cNvPr id="605" name="Shape 16"/>
          <p:cNvSpPr/>
          <p:nvPr/>
        </p:nvSpPr>
        <p:spPr>
          <a:xfrm>
            <a:off x="1050848" y="4009231"/>
            <a:ext cx="7471411" cy="2554697"/>
          </a:xfrm>
          <a:prstGeom prst="roundRect">
            <a:avLst>
              <a:gd name="adj" fmla="val 5219"/>
            </a:avLst>
          </a:prstGeom>
          <a:solidFill>
            <a:srgbClr val="161619"/>
          </a:solidFill>
          <a:ln w="6350">
            <a:solidFill>
              <a:srgbClr val="535353"/>
            </a:solidFill>
          </a:ln>
        </p:spPr>
        <p:txBody>
          <a:bodyPr lIns="45719" rIns="45719"/>
          <a:lstStyle/>
          <a:p>
            <a:endParaRPr/>
          </a:p>
        </p:txBody>
      </p:sp>
      <p:sp>
        <p:nvSpPr>
          <p:cNvPr id="606" name="Text 17"/>
          <p:cNvSpPr txBox="1"/>
          <p:nvPr/>
        </p:nvSpPr>
        <p:spPr>
          <a:xfrm>
            <a:off x="1384223" y="4265695"/>
            <a:ext cx="5599716" cy="2571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1485" b="1" spc="297">
                <a:solidFill>
                  <a:srgbClr val="EC1E79"/>
                </a:solidFill>
                <a:latin typeface="Arial"/>
                <a:ea typeface="Arial"/>
                <a:cs typeface="Arial"/>
                <a:sym typeface="Arial"/>
              </a:defRPr>
            </a:lvl1pPr>
          </a:lstStyle>
          <a:p>
            <a:r>
              <a:t>EXECUTIVE SUMMARY</a:t>
            </a:r>
          </a:p>
        </p:txBody>
      </p:sp>
      <p:sp>
        <p:nvSpPr>
          <p:cNvPr id="607" name="Text 18"/>
          <p:cNvSpPr txBox="1"/>
          <p:nvPr/>
        </p:nvSpPr>
        <p:spPr>
          <a:xfrm>
            <a:off x="1384223" y="4714081"/>
            <a:ext cx="1466390"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86968">
              <a:defRPr sz="1358" b="1">
                <a:solidFill>
                  <a:srgbClr val="18B4E6"/>
                </a:solidFill>
                <a:latin typeface="Georgia"/>
                <a:ea typeface="Georgia"/>
                <a:cs typeface="Georgia"/>
                <a:sym typeface="Georgia"/>
              </a:defRPr>
            </a:pPr>
            <a:r>
              <a:t>&amp; </a:t>
            </a:r>
            <a:r>
              <a:rPr>
                <a:solidFill>
                  <a:srgbClr val="FFFFFF"/>
                </a:solidFill>
              </a:rPr>
              <a:t>Mission</a:t>
            </a:r>
          </a:p>
        </p:txBody>
      </p:sp>
      <p:sp>
        <p:nvSpPr>
          <p:cNvPr id="608" name="Text 20"/>
          <p:cNvSpPr txBox="1"/>
          <p:nvPr/>
        </p:nvSpPr>
        <p:spPr>
          <a:xfrm>
            <a:off x="4177989" y="4714081"/>
            <a:ext cx="1650670"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86968">
              <a:defRPr sz="1358" b="1">
                <a:solidFill>
                  <a:srgbClr val="FFC21E"/>
                </a:solidFill>
                <a:latin typeface="Georgia"/>
                <a:ea typeface="Georgia"/>
                <a:cs typeface="Georgia"/>
                <a:sym typeface="Georgia"/>
              </a:defRPr>
            </a:pPr>
            <a:r>
              <a:t>&amp; </a:t>
            </a:r>
            <a:r>
              <a:rPr>
                <a:solidFill>
                  <a:srgbClr val="FFFFFF"/>
                </a:solidFill>
              </a:rPr>
              <a:t>Scope</a:t>
            </a:r>
          </a:p>
        </p:txBody>
      </p:sp>
      <p:sp>
        <p:nvSpPr>
          <p:cNvPr id="609" name="Text 22"/>
          <p:cNvSpPr txBox="1"/>
          <p:nvPr/>
        </p:nvSpPr>
        <p:spPr>
          <a:xfrm>
            <a:off x="6452427" y="4714081"/>
            <a:ext cx="1484512" cy="23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886968">
              <a:defRPr sz="1358" b="1">
                <a:solidFill>
                  <a:srgbClr val="EC1E79"/>
                </a:solidFill>
                <a:latin typeface="Georgia"/>
                <a:ea typeface="Georgia"/>
                <a:cs typeface="Georgia"/>
                <a:sym typeface="Georgia"/>
              </a:defRPr>
            </a:pPr>
            <a:r>
              <a:t>&amp; </a:t>
            </a:r>
            <a:r>
              <a:rPr>
                <a:solidFill>
                  <a:srgbClr val="FFFFFF"/>
                </a:solidFill>
              </a:rPr>
              <a:t>Outcome</a:t>
            </a:r>
          </a:p>
        </p:txBody>
      </p:sp>
      <p:sp>
        <p:nvSpPr>
          <p:cNvPr id="610" name="Shape 27"/>
          <p:cNvSpPr/>
          <p:nvPr/>
        </p:nvSpPr>
        <p:spPr>
          <a:xfrm>
            <a:off x="8699285" y="3970420"/>
            <a:ext cx="8822486" cy="2632319"/>
          </a:xfrm>
          <a:prstGeom prst="roundRect">
            <a:avLst>
              <a:gd name="adj" fmla="val 5065"/>
            </a:avLst>
          </a:prstGeom>
          <a:solidFill>
            <a:srgbClr val="161619"/>
          </a:solidFill>
          <a:ln w="6350">
            <a:solidFill>
              <a:srgbClr val="535353"/>
            </a:solidFill>
          </a:ln>
        </p:spPr>
        <p:txBody>
          <a:bodyPr lIns="45719" rIns="45719"/>
          <a:lstStyle/>
          <a:p>
            <a:endParaRPr/>
          </a:p>
        </p:txBody>
      </p:sp>
      <p:sp>
        <p:nvSpPr>
          <p:cNvPr id="611" name="Text 28"/>
          <p:cNvSpPr txBox="1"/>
          <p:nvPr/>
        </p:nvSpPr>
        <p:spPr>
          <a:xfrm>
            <a:off x="9013610" y="4265695"/>
            <a:ext cx="6638685" cy="2571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1485" b="1" spc="297">
                <a:solidFill>
                  <a:srgbClr val="EC1E79"/>
                </a:solidFill>
                <a:latin typeface="Arial"/>
                <a:ea typeface="Arial"/>
                <a:cs typeface="Arial"/>
                <a:sym typeface="Arial"/>
              </a:defRPr>
            </a:lvl1pPr>
          </a:lstStyle>
          <a:p>
            <a:r>
              <a:t>TRAFFIC &amp; SEARCH PERFORMANCE</a:t>
            </a:r>
          </a:p>
        </p:txBody>
      </p:sp>
      <p:sp>
        <p:nvSpPr>
          <p:cNvPr id="612" name="Text 29"/>
          <p:cNvSpPr txBox="1"/>
          <p:nvPr/>
        </p:nvSpPr>
        <p:spPr>
          <a:xfrm>
            <a:off x="9013610" y="4675270"/>
            <a:ext cx="2353837"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328" b="1">
                <a:solidFill>
                  <a:srgbClr val="FFFFFF"/>
                </a:solidFill>
                <a:latin typeface="Georgia"/>
                <a:ea typeface="Georgia"/>
                <a:cs typeface="Georgia"/>
                <a:sym typeface="Georgia"/>
              </a:defRPr>
            </a:lvl1pPr>
          </a:lstStyle>
          <a:p>
            <a:r>
              <a:t>548,676</a:t>
            </a:r>
          </a:p>
        </p:txBody>
      </p:sp>
      <p:sp>
        <p:nvSpPr>
          <p:cNvPr id="613" name="Text 30"/>
          <p:cNvSpPr txBox="1"/>
          <p:nvPr/>
        </p:nvSpPr>
        <p:spPr>
          <a:xfrm>
            <a:off x="9013610" y="5018170"/>
            <a:ext cx="1285301" cy="200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694944">
              <a:defRPr sz="835">
                <a:solidFill>
                  <a:srgbClr val="8C8C93"/>
                </a:solidFill>
                <a:latin typeface="Arial"/>
                <a:ea typeface="Arial"/>
                <a:cs typeface="Arial"/>
                <a:sym typeface="Arial"/>
              </a:defRPr>
            </a:lvl1pPr>
          </a:lstStyle>
          <a:p>
            <a:r>
              <a:t>Sessions (vs 374,029 PY)</a:t>
            </a:r>
          </a:p>
        </p:txBody>
      </p:sp>
      <p:sp>
        <p:nvSpPr>
          <p:cNvPr id="614" name="Text 31"/>
          <p:cNvSpPr txBox="1"/>
          <p:nvPr/>
        </p:nvSpPr>
        <p:spPr>
          <a:xfrm>
            <a:off x="10385433" y="4675270"/>
            <a:ext cx="2354001"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328" b="1">
                <a:solidFill>
                  <a:srgbClr val="FFFFFF"/>
                </a:solidFill>
                <a:latin typeface="Georgia"/>
                <a:ea typeface="Georgia"/>
                <a:cs typeface="Georgia"/>
                <a:sym typeface="Georgia"/>
              </a:defRPr>
            </a:lvl1pPr>
          </a:lstStyle>
          <a:p>
            <a:r>
              <a:t>693,290</a:t>
            </a:r>
          </a:p>
        </p:txBody>
      </p:sp>
      <p:sp>
        <p:nvSpPr>
          <p:cNvPr id="615" name="Text 32"/>
          <p:cNvSpPr txBox="1"/>
          <p:nvPr/>
        </p:nvSpPr>
        <p:spPr>
          <a:xfrm>
            <a:off x="10385433" y="5018170"/>
            <a:ext cx="1484512" cy="200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901">
                <a:solidFill>
                  <a:srgbClr val="8C8C93"/>
                </a:solidFill>
                <a:latin typeface="Arial"/>
                <a:ea typeface="Arial"/>
                <a:cs typeface="Arial"/>
                <a:sym typeface="Arial"/>
              </a:defRPr>
            </a:lvl1pPr>
          </a:lstStyle>
          <a:p>
            <a:r>
              <a:t>Total Sessions, +51.3% YoY</a:t>
            </a:r>
          </a:p>
        </p:txBody>
      </p:sp>
      <p:sp>
        <p:nvSpPr>
          <p:cNvPr id="616" name="Text 33"/>
          <p:cNvSpPr txBox="1"/>
          <p:nvPr/>
        </p:nvSpPr>
        <p:spPr>
          <a:xfrm>
            <a:off x="11956467" y="4675270"/>
            <a:ext cx="2353837"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328" b="1">
                <a:solidFill>
                  <a:srgbClr val="FFFFFF"/>
                </a:solidFill>
                <a:latin typeface="Georgia"/>
                <a:ea typeface="Georgia"/>
                <a:cs typeface="Georgia"/>
                <a:sym typeface="Georgia"/>
              </a:defRPr>
            </a:lvl1pPr>
          </a:lstStyle>
          <a:p>
            <a:r>
              <a:t>1.32%</a:t>
            </a:r>
          </a:p>
        </p:txBody>
      </p:sp>
      <p:sp>
        <p:nvSpPr>
          <p:cNvPr id="617" name="Text 34"/>
          <p:cNvSpPr txBox="1"/>
          <p:nvPr/>
        </p:nvSpPr>
        <p:spPr>
          <a:xfrm>
            <a:off x="11956467" y="5018170"/>
            <a:ext cx="933572" cy="200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100">
                <a:solidFill>
                  <a:srgbClr val="8C8C93"/>
                </a:solidFill>
                <a:latin typeface="Arial"/>
                <a:ea typeface="Arial"/>
                <a:cs typeface="Arial"/>
                <a:sym typeface="Arial"/>
              </a:defRPr>
            </a:lvl1pPr>
          </a:lstStyle>
          <a:p>
            <a:r>
              <a:t>Average CTR</a:t>
            </a:r>
          </a:p>
        </p:txBody>
      </p:sp>
      <p:sp>
        <p:nvSpPr>
          <p:cNvPr id="618" name="Text 35"/>
          <p:cNvSpPr txBox="1"/>
          <p:nvPr/>
        </p:nvSpPr>
        <p:spPr>
          <a:xfrm>
            <a:off x="12976704" y="4675270"/>
            <a:ext cx="2353837"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328" b="1">
                <a:solidFill>
                  <a:srgbClr val="FFFFFF"/>
                </a:solidFill>
                <a:latin typeface="Georgia"/>
                <a:ea typeface="Georgia"/>
                <a:cs typeface="Georgia"/>
                <a:sym typeface="Georgia"/>
              </a:defRPr>
            </a:lvl1pPr>
          </a:lstStyle>
          <a:p>
            <a:r>
              <a:t>27.5%</a:t>
            </a:r>
          </a:p>
        </p:txBody>
      </p:sp>
      <p:sp>
        <p:nvSpPr>
          <p:cNvPr id="619" name="Text 37"/>
          <p:cNvSpPr txBox="1"/>
          <p:nvPr/>
        </p:nvSpPr>
        <p:spPr>
          <a:xfrm>
            <a:off x="14232971" y="4616307"/>
            <a:ext cx="2354001"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328" b="1">
                <a:solidFill>
                  <a:srgbClr val="FFFFFF"/>
                </a:solidFill>
                <a:latin typeface="Georgia"/>
                <a:ea typeface="Georgia"/>
                <a:cs typeface="Georgia"/>
                <a:sym typeface="Georgia"/>
              </a:defRPr>
            </a:lvl1pPr>
          </a:lstStyle>
          <a:p>
            <a:r>
              <a:t>283 / 1,299</a:t>
            </a:r>
          </a:p>
        </p:txBody>
      </p:sp>
      <p:sp>
        <p:nvSpPr>
          <p:cNvPr id="620" name="Text 39"/>
          <p:cNvSpPr txBox="1"/>
          <p:nvPr/>
        </p:nvSpPr>
        <p:spPr>
          <a:xfrm>
            <a:off x="16065513" y="4682757"/>
            <a:ext cx="2353837"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328" b="1">
                <a:solidFill>
                  <a:srgbClr val="FFFFFF"/>
                </a:solidFill>
                <a:latin typeface="Georgia"/>
                <a:ea typeface="Georgia"/>
                <a:cs typeface="Georgia"/>
                <a:sym typeface="Georgia"/>
              </a:defRPr>
            </a:lvl1pPr>
          </a:lstStyle>
          <a:p>
            <a:r>
              <a:t>70,851</a:t>
            </a:r>
          </a:p>
        </p:txBody>
      </p:sp>
      <p:sp>
        <p:nvSpPr>
          <p:cNvPr id="621" name="Shape 41"/>
          <p:cNvSpPr/>
          <p:nvPr/>
        </p:nvSpPr>
        <p:spPr>
          <a:xfrm>
            <a:off x="9013610" y="5575851"/>
            <a:ext cx="8080824" cy="15091"/>
          </a:xfrm>
          <a:prstGeom prst="rect">
            <a:avLst/>
          </a:prstGeom>
          <a:solidFill>
            <a:srgbClr val="FFFFFF">
              <a:alpha val="12000"/>
            </a:srgbClr>
          </a:solidFill>
          <a:ln w="12700">
            <a:miter lim="400000"/>
          </a:ln>
        </p:spPr>
        <p:txBody>
          <a:bodyPr lIns="45719" rIns="45719"/>
          <a:lstStyle/>
          <a:p>
            <a:endParaRPr/>
          </a:p>
        </p:txBody>
      </p:sp>
      <p:sp>
        <p:nvSpPr>
          <p:cNvPr id="622" name="Text 42"/>
          <p:cNvSpPr txBox="1"/>
          <p:nvPr/>
        </p:nvSpPr>
        <p:spPr>
          <a:xfrm>
            <a:off x="9013610" y="5777464"/>
            <a:ext cx="8239551" cy="4762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5000"/>
              </a:lnSpc>
              <a:defRPr sz="1100">
                <a:solidFill>
                  <a:srgbClr val="B7B7BE"/>
                </a:solidFill>
                <a:latin typeface="Arial"/>
                <a:ea typeface="Arial"/>
                <a:cs typeface="Arial"/>
                <a:sym typeface="Arial"/>
              </a:defRPr>
            </a:lvl1pPr>
          </a:lstStyle>
          <a:p>
            <a:r>
              <a:t>Clicks/impressions dip Aug–Dec (seasonal, off-season demand), then recover sharply from Jan '26 - confirming resilience is demand-driven, not ranking loss. Mar–Apr '26 hit record highs.</a:t>
            </a:r>
          </a:p>
        </p:txBody>
      </p:sp>
      <p:sp>
        <p:nvSpPr>
          <p:cNvPr id="623" name="Shape 24"/>
          <p:cNvSpPr/>
          <p:nvPr/>
        </p:nvSpPr>
        <p:spPr>
          <a:xfrm>
            <a:off x="13781608" y="2545981"/>
            <a:ext cx="3743934" cy="1314451"/>
          </a:xfrm>
          <a:prstGeom prst="roundRect">
            <a:avLst>
              <a:gd name="adj" fmla="val 10146"/>
            </a:avLst>
          </a:prstGeom>
          <a:solidFill>
            <a:srgbClr val="161619"/>
          </a:solidFill>
          <a:ln w="6350">
            <a:solidFill>
              <a:srgbClr val="535353"/>
            </a:solidFill>
          </a:ln>
        </p:spPr>
        <p:txBody>
          <a:bodyPr lIns="45719" rIns="45719"/>
          <a:lstStyle/>
          <a:p>
            <a:endParaRPr/>
          </a:p>
        </p:txBody>
      </p:sp>
      <p:pic>
        <p:nvPicPr>
          <p:cNvPr id="624" name="Image 0" descr="Image 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995162" y="1301720"/>
            <a:ext cx="1285302" cy="2773871"/>
          </a:xfrm>
          <a:prstGeom prst="rect">
            <a:avLst/>
          </a:prstGeom>
          <a:ln w="12700">
            <a:miter lim="400000"/>
          </a:ln>
        </p:spPr>
      </p:pic>
      <p:sp>
        <p:nvSpPr>
          <p:cNvPr id="625" name="Text 25"/>
          <p:cNvSpPr txBox="1"/>
          <p:nvPr/>
        </p:nvSpPr>
        <p:spPr>
          <a:xfrm>
            <a:off x="15362800" y="2917519"/>
            <a:ext cx="1908765" cy="438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gn="ctr" defTabSz="886968">
              <a:defRPr sz="1358" b="1">
                <a:solidFill>
                  <a:srgbClr val="FFFFFF"/>
                </a:solidFill>
                <a:latin typeface="Georgia"/>
                <a:ea typeface="Georgia"/>
                <a:cs typeface="Georgia"/>
                <a:sym typeface="Georgia"/>
              </a:defRPr>
            </a:lvl1pPr>
          </a:lstStyle>
          <a:p>
            <a:r>
              <a:t>#BWMERIT - Best SEO Campaign</a:t>
            </a:r>
          </a:p>
        </p:txBody>
      </p:sp>
      <p:sp>
        <p:nvSpPr>
          <p:cNvPr id="626" name="Text 26"/>
          <p:cNvSpPr txBox="1"/>
          <p:nvPr/>
        </p:nvSpPr>
        <p:spPr>
          <a:xfrm>
            <a:off x="15240928" y="3355669"/>
            <a:ext cx="2277056" cy="2190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gn="ctr">
              <a:lnSpc>
                <a:spcPct val="140000"/>
              </a:lnSpc>
              <a:defRPr sz="1000">
                <a:solidFill>
                  <a:srgbClr val="8C8C93"/>
                </a:solidFill>
                <a:latin typeface="Arial"/>
                <a:ea typeface="Arial"/>
                <a:cs typeface="Arial"/>
                <a:sym typeface="Arial"/>
              </a:defRPr>
            </a:lvl1pPr>
          </a:lstStyle>
          <a:p>
            <a:r>
              <a:t>BW Marketing World, Merit Awards</a:t>
            </a:r>
          </a:p>
        </p:txBody>
      </p:sp>
      <p:sp>
        <p:nvSpPr>
          <p:cNvPr id="627" name="Bounce Rate…"/>
          <p:cNvSpPr txBox="1"/>
          <p:nvPr/>
        </p:nvSpPr>
        <p:spPr>
          <a:xfrm>
            <a:off x="12976704" y="5002981"/>
            <a:ext cx="1183268" cy="3916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100">
                <a:solidFill>
                  <a:srgbClr val="8C8C93"/>
                </a:solidFill>
                <a:latin typeface="Arial"/>
                <a:ea typeface="Arial"/>
                <a:cs typeface="Arial"/>
                <a:sym typeface="Arial"/>
              </a:defRPr>
            </a:pPr>
            <a:r>
              <a:t>Bounce Rate</a:t>
            </a:r>
          </a:p>
          <a:p>
            <a:pPr>
              <a:defRPr sz="1100">
                <a:solidFill>
                  <a:srgbClr val="8C8C93"/>
                </a:solidFill>
                <a:latin typeface="Arial"/>
                <a:ea typeface="Arial"/>
                <a:cs typeface="Arial"/>
                <a:sym typeface="Arial"/>
              </a:defRPr>
            </a:pPr>
            <a:r>
              <a:t>(vs 40% industry)</a:t>
            </a:r>
          </a:p>
        </p:txBody>
      </p:sp>
      <p:sp>
        <p:nvSpPr>
          <p:cNvPr id="628" name="Top-3 / Positions 4–10"/>
          <p:cNvSpPr txBox="1"/>
          <p:nvPr/>
        </p:nvSpPr>
        <p:spPr>
          <a:xfrm>
            <a:off x="14301860" y="5023865"/>
            <a:ext cx="1486475" cy="2392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100">
                <a:solidFill>
                  <a:srgbClr val="8C8C93"/>
                </a:solidFill>
                <a:latin typeface="Arial"/>
                <a:ea typeface="Arial"/>
                <a:cs typeface="Arial"/>
                <a:sym typeface="Arial"/>
              </a:defRPr>
            </a:lvl1pPr>
          </a:lstStyle>
          <a:p>
            <a:r>
              <a:t>Top-3 / Positions 4–10</a:t>
            </a:r>
          </a:p>
        </p:txBody>
      </p:sp>
      <p:sp>
        <p:nvSpPr>
          <p:cNvPr id="629" name="Peak-Month Traffic (Mar '26)"/>
          <p:cNvSpPr txBox="1"/>
          <p:nvPr/>
        </p:nvSpPr>
        <p:spPr>
          <a:xfrm>
            <a:off x="16071037" y="5090744"/>
            <a:ext cx="1157201" cy="3916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solidFill>
                  <a:srgbClr val="8C8C93"/>
                </a:solidFill>
                <a:latin typeface="Arial"/>
                <a:ea typeface="Arial"/>
                <a:cs typeface="Arial"/>
                <a:sym typeface="Arial"/>
              </a:defRPr>
            </a:lvl1pPr>
          </a:lstStyle>
          <a:p>
            <a:r>
              <a:t>Peak-Month Traffic (Mar '26)</a:t>
            </a:r>
          </a:p>
        </p:txBody>
      </p:sp>
      <p:sp>
        <p:nvSpPr>
          <p:cNvPr id="630" name="Drive organic visibility and qualified traffic to Havells Fans through sustained SEO - technical optimisation, content depth, and keyword expansion."/>
          <p:cNvSpPr txBox="1"/>
          <p:nvPr/>
        </p:nvSpPr>
        <p:spPr>
          <a:xfrm>
            <a:off x="1439533" y="4986055"/>
            <a:ext cx="2272175" cy="13556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5000"/>
              </a:lnSpc>
              <a:defRPr sz="1200">
                <a:solidFill>
                  <a:srgbClr val="B7B7BE"/>
                </a:solidFill>
                <a:latin typeface="Arial"/>
                <a:ea typeface="Arial"/>
                <a:cs typeface="Arial"/>
                <a:sym typeface="Arial"/>
              </a:defRPr>
            </a:lvl1pPr>
          </a:lstStyle>
          <a:p>
            <a:r>
              <a:t>Drive organic visibility and qualified traffic to Havells Fans through sustained SEO - technical optimisation, content depth, and keyword expansion.</a:t>
            </a:r>
          </a:p>
        </p:txBody>
      </p:sp>
      <p:sp>
        <p:nvSpPr>
          <p:cNvPr id="631" name="46.7% YoY traffic growth (374K → 549K sessions), 951K+ clicks, 72.7M+ impressions, consistent 1.32% CTR."/>
          <p:cNvSpPr txBox="1"/>
          <p:nvPr/>
        </p:nvSpPr>
        <p:spPr>
          <a:xfrm>
            <a:off x="6450993" y="4986055"/>
            <a:ext cx="1833611" cy="13556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5000"/>
              </a:lnSpc>
              <a:defRPr sz="1200">
                <a:solidFill>
                  <a:srgbClr val="B7B7BE"/>
                </a:solidFill>
                <a:latin typeface="Arial"/>
                <a:ea typeface="Arial"/>
                <a:cs typeface="Arial"/>
                <a:sym typeface="Arial"/>
              </a:defRPr>
            </a:lvl1pPr>
          </a:lstStyle>
          <a:p>
            <a:r>
              <a:t>46.7% YoY traffic growth (374K → 549K sessions), 951K+ clicks, 72.7M+ impressions, consistent 1.32% CTR.</a:t>
            </a:r>
          </a:p>
        </p:txBody>
      </p:sp>
      <p:sp>
        <p:nvSpPr>
          <p:cNvPr id="632" name="Fans product &amp; category pages across all segments - ceiling, wall, etc. targeting high-intent commercial keywords."/>
          <p:cNvSpPr txBox="1"/>
          <p:nvPr/>
        </p:nvSpPr>
        <p:spPr>
          <a:xfrm>
            <a:off x="4149983" y="4980781"/>
            <a:ext cx="1929214" cy="13556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55000"/>
              </a:lnSpc>
              <a:defRPr sz="1200">
                <a:solidFill>
                  <a:srgbClr val="B7B7BE"/>
                </a:solidFill>
                <a:latin typeface="Arial"/>
                <a:ea typeface="Arial"/>
                <a:cs typeface="Arial"/>
                <a:sym typeface="Arial"/>
              </a:defRPr>
            </a:lvl1pPr>
          </a:lstStyle>
          <a:p>
            <a:r>
              <a:t>Fans product &amp; category pages across all segments - ceiling, wall, etc. targeting high-intent commercial keywords.</a:t>
            </a:r>
          </a:p>
        </p:txBody>
      </p:sp>
      <p:sp>
        <p:nvSpPr>
          <p:cNvPr id="633" name="Shape 55"/>
          <p:cNvSpPr/>
          <p:nvPr/>
        </p:nvSpPr>
        <p:spPr>
          <a:xfrm>
            <a:off x="1030266" y="6789106"/>
            <a:ext cx="11317367" cy="1628776"/>
          </a:xfrm>
          <a:prstGeom prst="roundRect">
            <a:avLst>
              <a:gd name="adj" fmla="val 8187"/>
            </a:avLst>
          </a:prstGeom>
          <a:solidFill>
            <a:srgbClr val="161619"/>
          </a:solidFill>
          <a:ln w="6350">
            <a:solidFill>
              <a:srgbClr val="535353"/>
            </a:solidFill>
          </a:ln>
        </p:spPr>
        <p:txBody>
          <a:bodyPr lIns="45719" rIns="45719"/>
          <a:lstStyle/>
          <a:p>
            <a:endParaRPr/>
          </a:p>
        </p:txBody>
      </p:sp>
      <p:sp>
        <p:nvSpPr>
          <p:cNvPr id="634" name="Text 56"/>
          <p:cNvSpPr txBox="1"/>
          <p:nvPr/>
        </p:nvSpPr>
        <p:spPr>
          <a:xfrm>
            <a:off x="1344590" y="7084381"/>
            <a:ext cx="10688718" cy="2571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1485" b="1" spc="297">
                <a:solidFill>
                  <a:srgbClr val="EC1E79"/>
                </a:solidFill>
                <a:latin typeface="Arial"/>
                <a:ea typeface="Arial"/>
                <a:cs typeface="Arial"/>
                <a:sym typeface="Arial"/>
              </a:defRPr>
            </a:lvl1pPr>
          </a:lstStyle>
          <a:p>
            <a:r>
              <a:t>AI &amp; SERP VISIBILITY</a:t>
            </a:r>
          </a:p>
        </p:txBody>
      </p:sp>
      <p:sp>
        <p:nvSpPr>
          <p:cNvPr id="635" name="Shape 57"/>
          <p:cNvSpPr/>
          <p:nvPr/>
        </p:nvSpPr>
        <p:spPr>
          <a:xfrm>
            <a:off x="1344591" y="7493956"/>
            <a:ext cx="28576" cy="628651"/>
          </a:xfrm>
          <a:prstGeom prst="rect">
            <a:avLst/>
          </a:prstGeom>
          <a:solidFill>
            <a:srgbClr val="18B4E6"/>
          </a:solidFill>
          <a:ln w="12700">
            <a:miter lim="400000"/>
          </a:ln>
        </p:spPr>
        <p:txBody>
          <a:bodyPr lIns="45719" rIns="45719"/>
          <a:lstStyle/>
          <a:p>
            <a:endParaRPr/>
          </a:p>
        </p:txBody>
      </p:sp>
      <p:sp>
        <p:nvSpPr>
          <p:cNvPr id="636" name="Text 58"/>
          <p:cNvSpPr txBox="1"/>
          <p:nvPr/>
        </p:nvSpPr>
        <p:spPr>
          <a:xfrm>
            <a:off x="1525566" y="7493956"/>
            <a:ext cx="1767037"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000" b="1">
                <a:solidFill>
                  <a:srgbClr val="18B4E6"/>
                </a:solidFill>
                <a:latin typeface="Arial"/>
                <a:ea typeface="Arial"/>
                <a:cs typeface="Arial"/>
                <a:sym typeface="Arial"/>
              </a:defRPr>
            </a:lvl1pPr>
          </a:lstStyle>
          <a:p>
            <a:r>
              <a:t>GOOGLE AI OVERVIEW</a:t>
            </a:r>
          </a:p>
        </p:txBody>
      </p:sp>
      <p:sp>
        <p:nvSpPr>
          <p:cNvPr id="637" name="Shape 60"/>
          <p:cNvSpPr/>
          <p:nvPr/>
        </p:nvSpPr>
        <p:spPr>
          <a:xfrm>
            <a:off x="3466435" y="7493956"/>
            <a:ext cx="28576" cy="628651"/>
          </a:xfrm>
          <a:prstGeom prst="rect">
            <a:avLst/>
          </a:prstGeom>
          <a:solidFill>
            <a:srgbClr val="EC1E79"/>
          </a:solidFill>
          <a:ln w="12700">
            <a:miter lim="400000"/>
          </a:ln>
        </p:spPr>
        <p:txBody>
          <a:bodyPr lIns="45719" rIns="45719"/>
          <a:lstStyle/>
          <a:p>
            <a:endParaRPr/>
          </a:p>
        </p:txBody>
      </p:sp>
      <p:sp>
        <p:nvSpPr>
          <p:cNvPr id="638" name="Text 61"/>
          <p:cNvSpPr txBox="1"/>
          <p:nvPr/>
        </p:nvSpPr>
        <p:spPr>
          <a:xfrm>
            <a:off x="3647410" y="7493956"/>
            <a:ext cx="1157201"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000" b="1">
                <a:solidFill>
                  <a:srgbClr val="EC1E79"/>
                </a:solidFill>
                <a:latin typeface="Arial"/>
                <a:ea typeface="Arial"/>
                <a:cs typeface="Arial"/>
                <a:sym typeface="Arial"/>
              </a:defRPr>
            </a:lvl1pPr>
          </a:lstStyle>
          <a:p>
            <a:r>
              <a:t>GEMINI</a:t>
            </a:r>
          </a:p>
        </p:txBody>
      </p:sp>
      <p:sp>
        <p:nvSpPr>
          <p:cNvPr id="639" name="Shape 63"/>
          <p:cNvSpPr/>
          <p:nvPr/>
        </p:nvSpPr>
        <p:spPr>
          <a:xfrm>
            <a:off x="6009421" y="7493956"/>
            <a:ext cx="28576" cy="628651"/>
          </a:xfrm>
          <a:prstGeom prst="rect">
            <a:avLst/>
          </a:prstGeom>
          <a:solidFill>
            <a:srgbClr val="FFC21E"/>
          </a:solidFill>
          <a:ln w="12700">
            <a:miter lim="400000"/>
          </a:ln>
        </p:spPr>
        <p:txBody>
          <a:bodyPr lIns="45719" rIns="45719"/>
          <a:lstStyle/>
          <a:p>
            <a:endParaRPr/>
          </a:p>
        </p:txBody>
      </p:sp>
      <p:sp>
        <p:nvSpPr>
          <p:cNvPr id="640" name="Text 64"/>
          <p:cNvSpPr txBox="1"/>
          <p:nvPr/>
        </p:nvSpPr>
        <p:spPr>
          <a:xfrm>
            <a:off x="6190396" y="7493956"/>
            <a:ext cx="3158968"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000" b="1">
                <a:solidFill>
                  <a:srgbClr val="FFC21E"/>
                </a:solidFill>
                <a:latin typeface="Arial"/>
                <a:ea typeface="Arial"/>
                <a:cs typeface="Arial"/>
                <a:sym typeface="Arial"/>
              </a:defRPr>
            </a:lvl1pPr>
          </a:lstStyle>
          <a:p>
            <a:r>
              <a:t>CHATGPT</a:t>
            </a:r>
          </a:p>
        </p:txBody>
      </p:sp>
      <p:sp>
        <p:nvSpPr>
          <p:cNvPr id="641" name="Text 65"/>
          <p:cNvSpPr txBox="1"/>
          <p:nvPr/>
        </p:nvSpPr>
        <p:spPr>
          <a:xfrm>
            <a:off x="6190396" y="7703506"/>
            <a:ext cx="2277056"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5000"/>
              </a:lnSpc>
              <a:defRPr sz="1100">
                <a:solidFill>
                  <a:srgbClr val="B7B7BE"/>
                </a:solidFill>
                <a:latin typeface="Arial"/>
                <a:ea typeface="Arial"/>
                <a:cs typeface="Arial"/>
                <a:sym typeface="Arial"/>
              </a:defRPr>
            </a:lvl1pPr>
          </a:lstStyle>
          <a:p>
            <a:r>
              <a:t>Named Best Premium Brand &amp; Best Premium Silent Fan in India</a:t>
            </a:r>
          </a:p>
        </p:txBody>
      </p:sp>
      <p:sp>
        <p:nvSpPr>
          <p:cNvPr id="642" name="Shape 66"/>
          <p:cNvSpPr/>
          <p:nvPr/>
        </p:nvSpPr>
        <p:spPr>
          <a:xfrm>
            <a:off x="8995273" y="7493956"/>
            <a:ext cx="28576" cy="628651"/>
          </a:xfrm>
          <a:prstGeom prst="rect">
            <a:avLst/>
          </a:prstGeom>
          <a:solidFill>
            <a:srgbClr val="18B4E6"/>
          </a:solidFill>
          <a:ln w="12700">
            <a:miter lim="400000"/>
          </a:ln>
        </p:spPr>
        <p:txBody>
          <a:bodyPr lIns="45719" rIns="45719"/>
          <a:lstStyle/>
          <a:p>
            <a:endParaRPr/>
          </a:p>
        </p:txBody>
      </p:sp>
      <p:sp>
        <p:nvSpPr>
          <p:cNvPr id="643" name="Text 67"/>
          <p:cNvSpPr txBox="1"/>
          <p:nvPr/>
        </p:nvSpPr>
        <p:spPr>
          <a:xfrm>
            <a:off x="9176248" y="7493956"/>
            <a:ext cx="3158967"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000" b="1">
                <a:solidFill>
                  <a:srgbClr val="18B4E6"/>
                </a:solidFill>
                <a:latin typeface="Arial"/>
                <a:ea typeface="Arial"/>
                <a:cs typeface="Arial"/>
                <a:sym typeface="Arial"/>
              </a:defRPr>
            </a:lvl1pPr>
          </a:lstStyle>
          <a:p>
            <a:r>
              <a:t>PAA / RICH SNIPPETS</a:t>
            </a:r>
          </a:p>
        </p:txBody>
      </p:sp>
      <p:sp>
        <p:nvSpPr>
          <p:cNvPr id="644" name="Text 68"/>
          <p:cNvSpPr txBox="1"/>
          <p:nvPr/>
        </p:nvSpPr>
        <p:spPr>
          <a:xfrm>
            <a:off x="9176248" y="7703506"/>
            <a:ext cx="2957942"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lnSpc>
                <a:spcPct val="145000"/>
              </a:lnSpc>
              <a:defRPr sz="1045">
                <a:solidFill>
                  <a:srgbClr val="B7B7BE"/>
                </a:solidFill>
                <a:latin typeface="Arial"/>
                <a:ea typeface="Arial"/>
                <a:cs typeface="Arial"/>
                <a:sym typeface="Arial"/>
              </a:defRPr>
            </a:lvl1pPr>
          </a:lstStyle>
          <a:p>
            <a:r>
              <a:t>Top-2 brand mentions; 4.3★ rating, local SEO &amp; product image on SERP</a:t>
            </a:r>
          </a:p>
        </p:txBody>
      </p:sp>
      <p:sp>
        <p:nvSpPr>
          <p:cNvPr id="645" name="Shape 69"/>
          <p:cNvSpPr/>
          <p:nvPr/>
        </p:nvSpPr>
        <p:spPr>
          <a:xfrm>
            <a:off x="1030266" y="8604250"/>
            <a:ext cx="11317367" cy="1200150"/>
          </a:xfrm>
          <a:prstGeom prst="roundRect">
            <a:avLst>
              <a:gd name="adj" fmla="val 11111"/>
            </a:avLst>
          </a:prstGeom>
          <a:solidFill>
            <a:srgbClr val="1E1E22"/>
          </a:solidFill>
          <a:ln w="6350">
            <a:solidFill>
              <a:srgbClr val="535353"/>
            </a:solidFill>
          </a:ln>
        </p:spPr>
        <p:txBody>
          <a:bodyPr lIns="45719" rIns="45719"/>
          <a:lstStyle/>
          <a:p>
            <a:endParaRPr/>
          </a:p>
        </p:txBody>
      </p:sp>
      <p:pic>
        <p:nvPicPr>
          <p:cNvPr id="646" name="Image 1" descr="Imag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63641" y="8899670"/>
            <a:ext cx="282328" cy="609309"/>
          </a:xfrm>
          <a:prstGeom prst="rect">
            <a:avLst/>
          </a:prstGeom>
          <a:ln w="12700">
            <a:miter lim="400000"/>
          </a:ln>
        </p:spPr>
      </p:pic>
      <p:sp>
        <p:nvSpPr>
          <p:cNvPr id="647" name="Text 70"/>
          <p:cNvSpPr txBox="1"/>
          <p:nvPr/>
        </p:nvSpPr>
        <p:spPr>
          <a:xfrm>
            <a:off x="1874567" y="8942387"/>
            <a:ext cx="10464077" cy="2762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1584" b="1">
                <a:solidFill>
                  <a:srgbClr val="FFFFFF"/>
                </a:solidFill>
                <a:latin typeface="Georgia"/>
                <a:ea typeface="Georgia"/>
                <a:cs typeface="Georgia"/>
                <a:sym typeface="Georgia"/>
              </a:defRPr>
            </a:lvl1pPr>
          </a:lstStyle>
          <a:p>
            <a:r>
              <a:t>A Benchmark in SEO Excellence</a:t>
            </a:r>
          </a:p>
        </p:txBody>
      </p:sp>
      <p:sp>
        <p:nvSpPr>
          <p:cNvPr id="648" name="Text 71"/>
          <p:cNvSpPr txBox="1"/>
          <p:nvPr/>
        </p:nvSpPr>
        <p:spPr>
          <a:xfrm>
            <a:off x="1874567" y="9237662"/>
            <a:ext cx="10464077" cy="2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200">
                <a:solidFill>
                  <a:srgbClr val="B7B7BE"/>
                </a:solidFill>
                <a:latin typeface="Arial"/>
                <a:ea typeface="Arial"/>
                <a:cs typeface="Arial"/>
                <a:sym typeface="Arial"/>
              </a:defRPr>
            </a:lvl1pPr>
          </a:lstStyle>
          <a:p>
            <a:r>
              <a:t>Measurable, compounding results across traffic, sessions, visibility, and keyword reach — setting a new digital standard for the fans category.</a:t>
            </a:r>
          </a:p>
        </p:txBody>
      </p:sp>
      <p:sp>
        <p:nvSpPr>
          <p:cNvPr id="649" name="Text 44"/>
          <p:cNvSpPr txBox="1"/>
          <p:nvPr/>
        </p:nvSpPr>
        <p:spPr>
          <a:xfrm>
            <a:off x="12797868" y="6998414"/>
            <a:ext cx="5594986" cy="2636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1485" b="1" spc="297">
                <a:solidFill>
                  <a:srgbClr val="EC1E79"/>
                </a:solidFill>
                <a:latin typeface="Arial"/>
                <a:ea typeface="Arial"/>
                <a:cs typeface="Arial"/>
                <a:sym typeface="Arial"/>
              </a:defRPr>
            </a:lvl1pPr>
          </a:lstStyle>
          <a:p>
            <a:r>
              <a:t>SEASONAL STRATEGY — YOY</a:t>
            </a:r>
          </a:p>
        </p:txBody>
      </p:sp>
      <p:sp>
        <p:nvSpPr>
          <p:cNvPr id="650" name="Shape 45"/>
          <p:cNvSpPr/>
          <p:nvPr/>
        </p:nvSpPr>
        <p:spPr>
          <a:xfrm>
            <a:off x="12797868" y="7407989"/>
            <a:ext cx="4494458" cy="466726"/>
          </a:xfrm>
          <a:prstGeom prst="roundRect">
            <a:avLst>
              <a:gd name="adj" fmla="val 20408"/>
            </a:avLst>
          </a:prstGeom>
          <a:solidFill>
            <a:srgbClr val="1E1E22"/>
          </a:solidFill>
          <a:ln>
            <a:solidFill>
              <a:srgbClr val="FFFFFF">
                <a:alpha val="12000"/>
              </a:srgbClr>
            </a:solidFill>
          </a:ln>
        </p:spPr>
        <p:txBody>
          <a:bodyPr lIns="45719" rIns="45719"/>
          <a:lstStyle/>
          <a:p>
            <a:endParaRPr/>
          </a:p>
        </p:txBody>
      </p:sp>
      <p:sp>
        <p:nvSpPr>
          <p:cNvPr id="651" name="Text 46"/>
          <p:cNvSpPr txBox="1"/>
          <p:nvPr/>
        </p:nvSpPr>
        <p:spPr>
          <a:xfrm>
            <a:off x="12976704" y="7541208"/>
            <a:ext cx="1440494" cy="2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13816">
              <a:defRPr sz="1068" b="1">
                <a:solidFill>
                  <a:srgbClr val="FFFFFF"/>
                </a:solidFill>
                <a:latin typeface="Arial"/>
                <a:ea typeface="Arial"/>
                <a:cs typeface="Arial"/>
                <a:sym typeface="Arial"/>
              </a:defRPr>
            </a:lvl1pPr>
          </a:lstStyle>
          <a:p>
            <a:r>
              <a:t>☀️ Peak (Apr–Jul)</a:t>
            </a:r>
          </a:p>
        </p:txBody>
      </p:sp>
      <p:sp>
        <p:nvSpPr>
          <p:cNvPr id="652" name="Text 47"/>
          <p:cNvSpPr txBox="1"/>
          <p:nvPr/>
        </p:nvSpPr>
        <p:spPr>
          <a:xfrm>
            <a:off x="15539108" y="7526920"/>
            <a:ext cx="935981" cy="2952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41247">
              <a:defRPr sz="1656" b="1">
                <a:solidFill>
                  <a:srgbClr val="FFC21E"/>
                </a:solidFill>
                <a:latin typeface="Georgia"/>
                <a:ea typeface="Georgia"/>
                <a:cs typeface="Georgia"/>
                <a:sym typeface="Georgia"/>
              </a:defRPr>
            </a:lvl1pPr>
          </a:lstStyle>
          <a:p>
            <a:r>
              <a:t>+69.7%</a:t>
            </a:r>
          </a:p>
        </p:txBody>
      </p:sp>
      <p:sp>
        <p:nvSpPr>
          <p:cNvPr id="653" name="Text 49"/>
          <p:cNvSpPr txBox="1"/>
          <p:nvPr/>
        </p:nvSpPr>
        <p:spPr>
          <a:xfrm>
            <a:off x="12978843" y="8063112"/>
            <a:ext cx="1935957" cy="2857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140" b="1">
                <a:solidFill>
                  <a:srgbClr val="FFFFFF"/>
                </a:solidFill>
                <a:latin typeface="Arial"/>
                <a:ea typeface="Arial"/>
                <a:cs typeface="Arial"/>
                <a:sym typeface="Arial"/>
              </a:defRPr>
            </a:lvl1pPr>
          </a:lstStyle>
          <a:p>
            <a:r>
              <a:t>🌙 Off-Season (Aug–Dec)</a:t>
            </a:r>
          </a:p>
        </p:txBody>
      </p:sp>
      <p:sp>
        <p:nvSpPr>
          <p:cNvPr id="654" name="Text 50"/>
          <p:cNvSpPr txBox="1"/>
          <p:nvPr/>
        </p:nvSpPr>
        <p:spPr>
          <a:xfrm>
            <a:off x="15548691" y="8058349"/>
            <a:ext cx="928539" cy="2952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41247">
              <a:defRPr sz="1656" b="1">
                <a:solidFill>
                  <a:srgbClr val="18B4E6"/>
                </a:solidFill>
                <a:latin typeface="Georgia"/>
                <a:ea typeface="Georgia"/>
                <a:cs typeface="Georgia"/>
                <a:sym typeface="Georgia"/>
              </a:defRPr>
            </a:lvl1pPr>
          </a:lstStyle>
          <a:p>
            <a:r>
              <a:t>+20.1%</a:t>
            </a:r>
          </a:p>
        </p:txBody>
      </p:sp>
      <p:sp>
        <p:nvSpPr>
          <p:cNvPr id="655" name="Text 54"/>
          <p:cNvSpPr txBox="1"/>
          <p:nvPr/>
        </p:nvSpPr>
        <p:spPr>
          <a:xfrm>
            <a:off x="12797868" y="9199111"/>
            <a:ext cx="3958213" cy="438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000">
                <a:solidFill>
                  <a:srgbClr val="8C8C93"/>
                </a:solidFill>
                <a:latin typeface="Arial"/>
                <a:ea typeface="Arial"/>
                <a:cs typeface="Arial"/>
                <a:sym typeface="Arial"/>
              </a:defRPr>
            </a:lvl1pPr>
          </a:lstStyle>
          <a:p>
            <a:r>
              <a:t>Content depth &amp; internal linking held off-season rankings; pre-season content refresh drove record March traffic.</a:t>
            </a:r>
          </a:p>
        </p:txBody>
      </p:sp>
      <p:sp>
        <p:nvSpPr>
          <p:cNvPr id="656" name="Stealth Air named Best Premium &amp; Smart pick (#2)"/>
          <p:cNvSpPr txBox="1"/>
          <p:nvPr/>
        </p:nvSpPr>
        <p:spPr>
          <a:xfrm>
            <a:off x="1525566" y="7712284"/>
            <a:ext cx="1788470" cy="4581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45000"/>
              </a:lnSpc>
              <a:defRPr sz="1100">
                <a:solidFill>
                  <a:srgbClr val="B7B7BE"/>
                </a:solidFill>
                <a:latin typeface="Arial"/>
                <a:ea typeface="Arial"/>
                <a:cs typeface="Arial"/>
                <a:sym typeface="Arial"/>
              </a:defRPr>
            </a:lvl1pPr>
          </a:lstStyle>
          <a:p>
            <a:r>
              <a:t>Stealth Air named Best Premium &amp; Smart pick (#2)</a:t>
            </a:r>
          </a:p>
        </p:txBody>
      </p:sp>
      <p:sp>
        <p:nvSpPr>
          <p:cNvPr id="657" name="Positioned as &quot;Premium Aesthetic King&quot; &amp; Best Premium Silent Fan"/>
          <p:cNvSpPr txBox="1"/>
          <p:nvPr/>
        </p:nvSpPr>
        <p:spPr>
          <a:xfrm>
            <a:off x="3613688" y="7688646"/>
            <a:ext cx="2277056" cy="4581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45000"/>
              </a:lnSpc>
              <a:defRPr sz="1100">
                <a:solidFill>
                  <a:srgbClr val="B7B7BE"/>
                </a:solidFill>
                <a:latin typeface="Arial"/>
                <a:ea typeface="Arial"/>
                <a:cs typeface="Arial"/>
                <a:sym typeface="Arial"/>
              </a:defRPr>
            </a:lvl1pPr>
          </a:lstStyle>
          <a:p>
            <a:r>
              <a:t>Positioned as "Premium Aesthetic King" &amp; Best Premium Silent Fan</a:t>
            </a:r>
          </a:p>
        </p:txBody>
      </p:sp>
      <p:sp>
        <p:nvSpPr>
          <p:cNvPr id="658" name="Text 52"/>
          <p:cNvSpPr txBox="1"/>
          <p:nvPr/>
        </p:nvSpPr>
        <p:spPr>
          <a:xfrm>
            <a:off x="12978843" y="8627741"/>
            <a:ext cx="1767037" cy="2857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140" b="1">
                <a:solidFill>
                  <a:srgbClr val="FFFFFF"/>
                </a:solidFill>
                <a:latin typeface="Arial"/>
                <a:ea typeface="Arial"/>
                <a:cs typeface="Arial"/>
                <a:sym typeface="Arial"/>
              </a:defRPr>
            </a:lvl1pPr>
          </a:lstStyle>
          <a:p>
            <a:r>
              <a:t>🚀 Recovery (Jan–Mar)</a:t>
            </a:r>
          </a:p>
        </p:txBody>
      </p:sp>
      <p:sp>
        <p:nvSpPr>
          <p:cNvPr id="659" name="Text 53"/>
          <p:cNvSpPr txBox="1"/>
          <p:nvPr/>
        </p:nvSpPr>
        <p:spPr>
          <a:xfrm>
            <a:off x="15547054" y="8622978"/>
            <a:ext cx="930177" cy="2952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41247">
              <a:defRPr sz="1656" b="1">
                <a:solidFill>
                  <a:srgbClr val="EC1E79"/>
                </a:solidFill>
                <a:latin typeface="Georgia"/>
                <a:ea typeface="Georgia"/>
                <a:cs typeface="Georgia"/>
                <a:sym typeface="Georgia"/>
              </a:defRPr>
            </a:lvl1pPr>
          </a:lstStyle>
          <a:p>
            <a:r>
              <a:t>+52.5%</a:t>
            </a:r>
          </a:p>
        </p:txBody>
      </p:sp>
      <p:pic>
        <p:nvPicPr>
          <p:cNvPr id="660" name="Image 0" descr="Image 0"/>
          <p:cNvPicPr>
            <a:picLocks noChangeAspect="1"/>
          </p:cNvPicPr>
          <p:nvPr/>
        </p:nvPicPr>
        <p:blipFill>
          <a:blip r:embed="rId5"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664" name="Shape 8"/>
          <p:cNvSpPr/>
          <p:nvPr/>
        </p:nvSpPr>
        <p:spPr>
          <a:xfrm>
            <a:off x="914400" y="6698422"/>
            <a:ext cx="3896383" cy="1607115"/>
          </a:xfrm>
          <a:prstGeom prst="roundRect">
            <a:avLst>
              <a:gd name="adj" fmla="val 10072"/>
            </a:avLst>
          </a:prstGeom>
          <a:solidFill>
            <a:srgbClr val="161619"/>
          </a:solidFill>
          <a:ln>
            <a:solidFill>
              <a:srgbClr val="FFFFFF">
                <a:alpha val="12000"/>
              </a:srgbClr>
            </a:solidFill>
          </a:ln>
        </p:spPr>
        <p:txBody>
          <a:bodyPr lIns="45719" rIns="45719"/>
          <a:lstStyle/>
          <a:p>
            <a:endParaRPr/>
          </a:p>
        </p:txBody>
      </p:sp>
      <p:sp>
        <p:nvSpPr>
          <p:cNvPr id="665" name="Shape 11"/>
          <p:cNvSpPr/>
          <p:nvPr/>
        </p:nvSpPr>
        <p:spPr>
          <a:xfrm>
            <a:off x="5042021" y="6698422"/>
            <a:ext cx="3896384" cy="1607115"/>
          </a:xfrm>
          <a:prstGeom prst="roundRect">
            <a:avLst>
              <a:gd name="adj" fmla="val 10072"/>
            </a:avLst>
          </a:prstGeom>
          <a:solidFill>
            <a:srgbClr val="161619"/>
          </a:solidFill>
          <a:ln>
            <a:solidFill>
              <a:srgbClr val="FFFFFF">
                <a:alpha val="12000"/>
              </a:srgbClr>
            </a:solidFill>
          </a:ln>
        </p:spPr>
        <p:txBody>
          <a:bodyPr lIns="45719" rIns="45719"/>
          <a:lstStyle/>
          <a:p>
            <a:endParaRPr/>
          </a:p>
        </p:txBody>
      </p:sp>
      <p:sp>
        <p:nvSpPr>
          <p:cNvPr id="666" name="Shape 14"/>
          <p:cNvSpPr/>
          <p:nvPr/>
        </p:nvSpPr>
        <p:spPr>
          <a:xfrm>
            <a:off x="9169643" y="6698422"/>
            <a:ext cx="3896384" cy="1607115"/>
          </a:xfrm>
          <a:prstGeom prst="roundRect">
            <a:avLst>
              <a:gd name="adj" fmla="val 10072"/>
            </a:avLst>
          </a:prstGeom>
          <a:solidFill>
            <a:srgbClr val="EC1E79"/>
          </a:solidFill>
          <a:ln>
            <a:solidFill>
              <a:srgbClr val="EC1E79"/>
            </a:solidFill>
          </a:ln>
        </p:spPr>
        <p:txBody>
          <a:bodyPr lIns="45719" rIns="45719"/>
          <a:lstStyle/>
          <a:p>
            <a:endParaRPr/>
          </a:p>
        </p:txBody>
      </p:sp>
      <p:sp>
        <p:nvSpPr>
          <p:cNvPr id="667" name="Shape 17"/>
          <p:cNvSpPr/>
          <p:nvPr/>
        </p:nvSpPr>
        <p:spPr>
          <a:xfrm>
            <a:off x="13297265" y="6698422"/>
            <a:ext cx="3896384" cy="1607115"/>
          </a:xfrm>
          <a:prstGeom prst="roundRect">
            <a:avLst>
              <a:gd name="adj" fmla="val 10072"/>
            </a:avLst>
          </a:prstGeom>
          <a:solidFill>
            <a:srgbClr val="161619"/>
          </a:solidFill>
          <a:ln>
            <a:solidFill>
              <a:srgbClr val="FFFFFF">
                <a:alpha val="12000"/>
              </a:srgbClr>
            </a:solidFill>
          </a:ln>
        </p:spPr>
        <p:txBody>
          <a:bodyPr lIns="45719" rIns="45719"/>
          <a:lstStyle/>
          <a:p>
            <a:endParaRPr/>
          </a:p>
        </p:txBody>
      </p:sp>
      <p:sp>
        <p:nvSpPr>
          <p:cNvPr id="668" name="Shape 0"/>
          <p:cNvSpPr/>
          <p:nvPr/>
        </p:nvSpPr>
        <p:spPr>
          <a:xfrm>
            <a:off x="914400" y="2017712"/>
            <a:ext cx="16279249" cy="15417"/>
          </a:xfrm>
          <a:prstGeom prst="rect">
            <a:avLst/>
          </a:prstGeom>
          <a:solidFill>
            <a:srgbClr val="FFFFFF">
              <a:alpha val="12000"/>
            </a:srgbClr>
          </a:solidFill>
          <a:ln w="12700">
            <a:miter lim="400000"/>
          </a:ln>
        </p:spPr>
        <p:txBody>
          <a:bodyPr lIns="45719" rIns="45719"/>
          <a:lstStyle/>
          <a:p>
            <a:endParaRPr/>
          </a:p>
        </p:txBody>
      </p:sp>
      <p:sp>
        <p:nvSpPr>
          <p:cNvPr id="669" name="Text 1"/>
          <p:cNvSpPr txBox="1"/>
          <p:nvPr/>
        </p:nvSpPr>
        <p:spPr>
          <a:xfrm>
            <a:off x="914399" y="762000"/>
            <a:ext cx="10023204" cy="285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600" b="1" spc="300">
                <a:solidFill>
                  <a:srgbClr val="EC1E79"/>
                </a:solidFill>
                <a:latin typeface="Arial"/>
                <a:ea typeface="Arial"/>
                <a:cs typeface="Arial"/>
                <a:sym typeface="Arial"/>
              </a:defRPr>
            </a:lvl1pPr>
          </a:lstStyle>
          <a:p>
            <a:r>
              <a:t>PERFORMANCE · D2C LAUNCH</a:t>
            </a:r>
          </a:p>
        </p:txBody>
      </p:sp>
      <p:sp>
        <p:nvSpPr>
          <p:cNvPr id="670" name="Text 2"/>
          <p:cNvSpPr txBox="1"/>
          <p:nvPr/>
        </p:nvSpPr>
        <p:spPr>
          <a:xfrm>
            <a:off x="914399" y="1162050"/>
            <a:ext cx="10023204" cy="647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740663">
              <a:defRPr sz="3888" spc="-81">
                <a:solidFill>
                  <a:srgbClr val="FFFFFF"/>
                </a:solidFill>
                <a:latin typeface="Bricolage Grotesque 24pt Bold"/>
                <a:ea typeface="Bricolage Grotesque 24pt Bold"/>
                <a:cs typeface="Bricolage Grotesque 24pt Bold"/>
                <a:sym typeface="Bricolage Grotesque 24pt Bold"/>
              </a:defRPr>
            </a:pPr>
            <a:r>
              <a:t>Homefoil </a:t>
            </a:r>
            <a:r>
              <a:rPr>
                <a:solidFill>
                  <a:srgbClr val="18B4E6"/>
                </a:solidFill>
              </a:rPr>
              <a:t>&amp; </a:t>
            </a:r>
            <a:r>
              <a:t>Premium at Scale</a:t>
            </a:r>
          </a:p>
        </p:txBody>
      </p:sp>
      <p:sp>
        <p:nvSpPr>
          <p:cNvPr id="671" name="Text 3"/>
          <p:cNvSpPr txBox="1"/>
          <p:nvPr/>
        </p:nvSpPr>
        <p:spPr>
          <a:xfrm>
            <a:off x="15135522" y="1524000"/>
            <a:ext cx="2085679" cy="285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ormAutofit/>
          </a:bodyPr>
          <a:lstStyle>
            <a:lvl1pPr algn="r">
              <a:defRPr sz="1600">
                <a:solidFill>
                  <a:srgbClr val="8C8C93"/>
                </a:solidFill>
                <a:latin typeface="Arial"/>
                <a:ea typeface="Arial"/>
                <a:cs typeface="Arial"/>
                <a:sym typeface="Arial"/>
              </a:defRPr>
            </a:lvl1pPr>
          </a:lstStyle>
          <a:p>
            <a:r>
              <a:t>Launched March 2024</a:t>
            </a:r>
          </a:p>
        </p:txBody>
      </p:sp>
      <p:sp>
        <p:nvSpPr>
          <p:cNvPr id="672" name="Shape 4"/>
          <p:cNvSpPr/>
          <p:nvPr/>
        </p:nvSpPr>
        <p:spPr>
          <a:xfrm>
            <a:off x="914400" y="2371725"/>
            <a:ext cx="5185470" cy="4163468"/>
          </a:xfrm>
          <a:prstGeom prst="roundRect">
            <a:avLst>
              <a:gd name="adj" fmla="val 3203"/>
            </a:avLst>
          </a:prstGeom>
          <a:solidFill>
            <a:srgbClr val="161619"/>
          </a:solidFill>
          <a:ln>
            <a:solidFill>
              <a:srgbClr val="FFFFFF">
                <a:alpha val="12000"/>
              </a:srgbClr>
            </a:solidFill>
          </a:ln>
        </p:spPr>
        <p:txBody>
          <a:bodyPr lIns="45719" rIns="45719"/>
          <a:lstStyle/>
          <a:p>
            <a:endParaRPr/>
          </a:p>
        </p:txBody>
      </p:sp>
      <p:sp>
        <p:nvSpPr>
          <p:cNvPr id="673" name="Text 5"/>
          <p:cNvSpPr txBox="1"/>
          <p:nvPr/>
        </p:nvSpPr>
        <p:spPr>
          <a:xfrm>
            <a:off x="1247775" y="2914190"/>
            <a:ext cx="6496050" cy="2636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1485" b="1" spc="297">
                <a:solidFill>
                  <a:srgbClr val="EC1E79"/>
                </a:solidFill>
                <a:latin typeface="Arial"/>
                <a:ea typeface="Arial"/>
                <a:cs typeface="Arial"/>
                <a:sym typeface="Arial"/>
              </a:defRPr>
            </a:lvl1pPr>
          </a:lstStyle>
          <a:p>
            <a:r>
              <a:t>OVERVIEW</a:t>
            </a:r>
          </a:p>
        </p:txBody>
      </p:sp>
      <p:sp>
        <p:nvSpPr>
          <p:cNvPr id="674" name="Text 6"/>
          <p:cNvSpPr txBox="1"/>
          <p:nvPr/>
        </p:nvSpPr>
        <p:spPr>
          <a:xfrm>
            <a:off x="1247774" y="3285666"/>
            <a:ext cx="4128065" cy="14747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60000"/>
              </a:lnSpc>
              <a:defRPr sz="1600">
                <a:solidFill>
                  <a:srgbClr val="B7B7BE"/>
                </a:solidFill>
                <a:latin typeface="Arial"/>
                <a:ea typeface="Arial"/>
                <a:cs typeface="Arial"/>
                <a:sym typeface="Arial"/>
              </a:defRPr>
            </a:lvl1pPr>
          </a:lstStyle>
          <a:p>
            <a:r>
              <a:t>A new D2C brand launched in March 2024 - priced 35–40% above competitors, and still scaled profitably. Built on influencer-led storytelling, UGC, and festival promotions.</a:t>
            </a:r>
          </a:p>
        </p:txBody>
      </p:sp>
      <p:sp>
        <p:nvSpPr>
          <p:cNvPr id="675" name="Shape 7"/>
          <p:cNvSpPr/>
          <p:nvPr/>
        </p:nvSpPr>
        <p:spPr>
          <a:xfrm>
            <a:off x="6325989" y="2371725"/>
            <a:ext cx="10882511" cy="4163468"/>
          </a:xfrm>
          <a:prstGeom prst="roundRect">
            <a:avLst>
              <a:gd name="adj" fmla="val 3203"/>
            </a:avLst>
          </a:prstGeom>
          <a:solidFill>
            <a:srgbClr val="161619"/>
          </a:solidFill>
          <a:ln>
            <a:solidFill>
              <a:srgbClr val="FFFFFF">
                <a:alpha val="12000"/>
              </a:srgbClr>
            </a:solidFill>
          </a:ln>
        </p:spPr>
        <p:txBody>
          <a:bodyPr lIns="45719" rIns="45719"/>
          <a:lstStyle/>
          <a:p>
            <a:endParaRPr/>
          </a:p>
        </p:txBody>
      </p:sp>
      <p:sp>
        <p:nvSpPr>
          <p:cNvPr id="676" name="Text 9"/>
          <p:cNvSpPr txBox="1"/>
          <p:nvPr/>
        </p:nvSpPr>
        <p:spPr>
          <a:xfrm>
            <a:off x="1171575" y="7116216"/>
            <a:ext cx="2965133"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2952">
                <a:solidFill>
                  <a:srgbClr val="FFC21E"/>
                </a:solidFill>
                <a:latin typeface="Bricolage Grotesque 24pt Bold"/>
                <a:ea typeface="Bricolage Grotesque 24pt Bold"/>
                <a:cs typeface="Bricolage Grotesque 24pt Bold"/>
                <a:sym typeface="Bricolage Grotesque 24pt Bold"/>
              </a:defRPr>
            </a:lvl1pPr>
          </a:lstStyle>
          <a:p>
            <a:r>
              <a:t>1.4–1.8</a:t>
            </a:r>
          </a:p>
        </p:txBody>
      </p:sp>
      <p:sp>
        <p:nvSpPr>
          <p:cNvPr id="677" name="Text 10"/>
          <p:cNvSpPr txBox="1"/>
          <p:nvPr/>
        </p:nvSpPr>
        <p:spPr>
          <a:xfrm>
            <a:off x="1171575" y="7649616"/>
            <a:ext cx="2965133"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Average ROAS (touched 2.0)</a:t>
            </a:r>
          </a:p>
        </p:txBody>
      </p:sp>
      <p:sp>
        <p:nvSpPr>
          <p:cNvPr id="678" name="Text 12"/>
          <p:cNvSpPr txBox="1"/>
          <p:nvPr/>
        </p:nvSpPr>
        <p:spPr>
          <a:xfrm>
            <a:off x="5403421" y="7116216"/>
            <a:ext cx="2965134"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2952">
                <a:solidFill>
                  <a:srgbClr val="18B4E6"/>
                </a:solidFill>
                <a:latin typeface="Bricolage Grotesque 24pt Bold"/>
                <a:ea typeface="Bricolage Grotesque 24pt Bold"/>
                <a:cs typeface="Bricolage Grotesque 24pt Bold"/>
                <a:sym typeface="Bricolage Grotesque 24pt Bold"/>
              </a:defRPr>
            </a:lvl1pPr>
          </a:lstStyle>
          <a:p>
            <a:r>
              <a:t>35M</a:t>
            </a:r>
          </a:p>
        </p:txBody>
      </p:sp>
      <p:sp>
        <p:nvSpPr>
          <p:cNvPr id="679" name="Text 13"/>
          <p:cNvSpPr txBox="1"/>
          <p:nvPr/>
        </p:nvSpPr>
        <p:spPr>
          <a:xfrm>
            <a:off x="5403421" y="7649616"/>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B7B7BE"/>
                </a:solidFill>
                <a:latin typeface="Arial"/>
                <a:ea typeface="Arial"/>
                <a:cs typeface="Arial"/>
                <a:sym typeface="Arial"/>
              </a:defRPr>
            </a:lvl1pPr>
          </a:lstStyle>
          <a:p>
            <a:r>
              <a:t>Consumers Reached to Date</a:t>
            </a:r>
          </a:p>
        </p:txBody>
      </p:sp>
      <p:sp>
        <p:nvSpPr>
          <p:cNvPr id="680" name="Text 15"/>
          <p:cNvSpPr txBox="1"/>
          <p:nvPr/>
        </p:nvSpPr>
        <p:spPr>
          <a:xfrm>
            <a:off x="9635268" y="7116216"/>
            <a:ext cx="2965134" cy="495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2952">
                <a:solidFill>
                  <a:srgbClr val="FFFFFF"/>
                </a:solidFill>
                <a:latin typeface="Bricolage Grotesque 24pt Bold"/>
                <a:ea typeface="Bricolage Grotesque 24pt Bold"/>
                <a:cs typeface="Bricolage Grotesque 24pt Bold"/>
                <a:sym typeface="Bricolage Grotesque 24pt Bold"/>
              </a:defRPr>
            </a:lvl1pPr>
          </a:lstStyle>
          <a:p>
            <a:r>
              <a:t>+35–40%</a:t>
            </a:r>
          </a:p>
        </p:txBody>
      </p:sp>
      <p:sp>
        <p:nvSpPr>
          <p:cNvPr id="681" name="Text 16"/>
          <p:cNvSpPr txBox="1"/>
          <p:nvPr/>
        </p:nvSpPr>
        <p:spPr>
          <a:xfrm>
            <a:off x="9635268" y="7649616"/>
            <a:ext cx="2965134" cy="22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b="1">
                <a:solidFill>
                  <a:srgbClr val="FFD9E7"/>
                </a:solidFill>
                <a:latin typeface="Arial"/>
                <a:ea typeface="Arial"/>
                <a:cs typeface="Arial"/>
                <a:sym typeface="Arial"/>
              </a:defRPr>
            </a:lvl1pPr>
          </a:lstStyle>
          <a:p>
            <a:r>
              <a:t>Price Premium vs. Competitors</a:t>
            </a:r>
          </a:p>
        </p:txBody>
      </p:sp>
      <p:sp>
        <p:nvSpPr>
          <p:cNvPr id="682" name="Text 18"/>
          <p:cNvSpPr txBox="1"/>
          <p:nvPr/>
        </p:nvSpPr>
        <p:spPr>
          <a:xfrm>
            <a:off x="13658850" y="7116216"/>
            <a:ext cx="2776442" cy="8096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300" b="1">
                <a:solidFill>
                  <a:srgbClr val="FFFFFF"/>
                </a:solidFill>
                <a:latin typeface="Arial"/>
                <a:ea typeface="Arial"/>
                <a:cs typeface="Arial"/>
                <a:sym typeface="Arial"/>
              </a:defRPr>
            </a:lvl1pPr>
          </a:lstStyle>
          <a:p>
            <a:r>
              <a:t>Influencers · UGC · Promos Festival Offers · Branded Content</a:t>
            </a:r>
          </a:p>
        </p:txBody>
      </p:sp>
      <p:sp>
        <p:nvSpPr>
          <p:cNvPr id="683" name="Shape 19"/>
          <p:cNvSpPr/>
          <p:nvPr/>
        </p:nvSpPr>
        <p:spPr>
          <a:xfrm>
            <a:off x="914400" y="8497341"/>
            <a:ext cx="16269724" cy="1114426"/>
          </a:xfrm>
          <a:prstGeom prst="roundRect">
            <a:avLst>
              <a:gd name="adj" fmla="val 11966"/>
            </a:avLst>
          </a:prstGeom>
          <a:solidFill>
            <a:srgbClr val="1E1E22"/>
          </a:solidFill>
          <a:ln>
            <a:solidFill>
              <a:srgbClr val="FFFFFF">
                <a:alpha val="24000"/>
              </a:srgbClr>
            </a:solidFill>
          </a:ln>
        </p:spPr>
        <p:txBody>
          <a:bodyPr lIns="45719" rIns="45719"/>
          <a:lstStyle/>
          <a:p>
            <a:endParaRPr/>
          </a:p>
        </p:txBody>
      </p:sp>
      <p:sp>
        <p:nvSpPr>
          <p:cNvPr id="684" name="Text 20"/>
          <p:cNvSpPr txBox="1"/>
          <p:nvPr/>
        </p:nvSpPr>
        <p:spPr>
          <a:xfrm>
            <a:off x="1247775" y="8802141"/>
            <a:ext cx="419100" cy="4984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96111">
              <a:defRPr sz="2646" b="1">
                <a:solidFill>
                  <a:srgbClr val="FFFFFF"/>
                </a:solidFill>
                <a:latin typeface="Georgia"/>
                <a:ea typeface="Georgia"/>
                <a:cs typeface="Georgia"/>
                <a:sym typeface="Georgia"/>
              </a:defRPr>
            </a:lvl1pPr>
          </a:lstStyle>
          <a:p>
            <a:r>
              <a:t>🥇</a:t>
            </a:r>
          </a:p>
        </p:txBody>
      </p:sp>
      <p:sp>
        <p:nvSpPr>
          <p:cNvPr id="685" name="Text 21"/>
          <p:cNvSpPr txBox="1"/>
          <p:nvPr/>
        </p:nvSpPr>
        <p:spPr>
          <a:xfrm>
            <a:off x="1819275" y="8764041"/>
            <a:ext cx="11059984" cy="2762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1584" b="1">
                <a:solidFill>
                  <a:srgbClr val="FFFFFF"/>
                </a:solidFill>
                <a:latin typeface="Georgia"/>
                <a:ea typeface="Georgia"/>
                <a:cs typeface="Georgia"/>
                <a:sym typeface="Georgia"/>
              </a:defRPr>
            </a:lvl1pPr>
          </a:lstStyle>
          <a:p>
            <a:r>
              <a:t>Premium Pricing, Profitable Scale</a:t>
            </a:r>
          </a:p>
        </p:txBody>
      </p:sp>
      <p:sp>
        <p:nvSpPr>
          <p:cNvPr id="686" name="Text 22"/>
          <p:cNvSpPr txBox="1"/>
          <p:nvPr/>
        </p:nvSpPr>
        <p:spPr>
          <a:xfrm>
            <a:off x="1819275" y="9059316"/>
            <a:ext cx="11059984" cy="2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200">
                <a:solidFill>
                  <a:srgbClr val="B7B7BE"/>
                </a:solidFill>
                <a:latin typeface="Arial"/>
                <a:ea typeface="Arial"/>
                <a:cs typeface="Arial"/>
                <a:sym typeface="Arial"/>
              </a:defRPr>
            </a:lvl1pPr>
          </a:lstStyle>
          <a:p>
            <a:r>
              <a:t>Homefoil proves a premium D2C brand can command a 35–40% price premium and still scale to millions — on strong ROAS and creator-led content.</a:t>
            </a:r>
          </a:p>
        </p:txBody>
      </p:sp>
      <p:pic>
        <p:nvPicPr>
          <p:cNvPr id="687" name="Image 0" descr="Image 0"/>
          <p:cNvPicPr>
            <a:picLocks noChangeAspect="1"/>
          </p:cNvPicPr>
          <p:nvPr/>
        </p:nvPicPr>
        <p:blipFill>
          <a:blip r:embed="rId3"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pic>
        <p:nvPicPr>
          <p:cNvPr id="688" name="Picture 1" descr="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88168" y="2769678"/>
            <a:ext cx="10958153" cy="3466620"/>
          </a:xfrm>
          <a:prstGeom prst="rect">
            <a:avLst/>
          </a:prstGeom>
          <a:ln w="12700">
            <a:miter lim="400000"/>
          </a:ln>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692" name="Text 0"/>
          <p:cNvSpPr txBox="1"/>
          <p:nvPr/>
        </p:nvSpPr>
        <p:spPr>
          <a:xfrm>
            <a:off x="1047750" y="762000"/>
            <a:ext cx="8835970" cy="3131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PERFORMANCE · PLATFORM</a:t>
            </a:r>
          </a:p>
        </p:txBody>
      </p:sp>
      <p:sp>
        <p:nvSpPr>
          <p:cNvPr id="693" name="Text 2"/>
          <p:cNvSpPr txBox="1"/>
          <p:nvPr/>
        </p:nvSpPr>
        <p:spPr>
          <a:xfrm>
            <a:off x="1047749" y="2057400"/>
            <a:ext cx="7691945" cy="12382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5000"/>
              </a:lnSpc>
              <a:defRPr sz="2100">
                <a:solidFill>
                  <a:srgbClr val="B7B7BE"/>
                </a:solidFill>
                <a:latin typeface="Arial"/>
                <a:ea typeface="Arial"/>
                <a:cs typeface="Arial"/>
                <a:sym typeface="Arial"/>
              </a:defRPr>
            </a:lvl1pPr>
          </a:lstStyle>
          <a:p>
            <a:r>
              <a:t>A seed-funding initiative for budding entrepreneurs - pitching agri-machinery, railway-tech and construction ideas online.</a:t>
            </a:r>
          </a:p>
        </p:txBody>
      </p:sp>
      <p:sp>
        <p:nvSpPr>
          <p:cNvPr id="694" name="Shape 3"/>
          <p:cNvSpPr/>
          <p:nvPr/>
        </p:nvSpPr>
        <p:spPr>
          <a:xfrm>
            <a:off x="1032589" y="4157201"/>
            <a:ext cx="2550469" cy="1371601"/>
          </a:xfrm>
          <a:prstGeom prst="roundRect">
            <a:avLst>
              <a:gd name="adj" fmla="val 8333"/>
            </a:avLst>
          </a:prstGeom>
          <a:ln>
            <a:solidFill>
              <a:srgbClr val="FFFFFF">
                <a:alpha val="12000"/>
              </a:srgbClr>
            </a:solidFill>
          </a:ln>
        </p:spPr>
        <p:txBody>
          <a:bodyPr lIns="45719" rIns="45719"/>
          <a:lstStyle/>
          <a:p>
            <a:endParaRPr/>
          </a:p>
        </p:txBody>
      </p:sp>
      <p:sp>
        <p:nvSpPr>
          <p:cNvPr id="695" name="Text 4"/>
          <p:cNvSpPr txBox="1"/>
          <p:nvPr/>
        </p:nvSpPr>
        <p:spPr>
          <a:xfrm>
            <a:off x="1308814" y="4414376"/>
            <a:ext cx="2197820"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13816">
              <a:defRPr sz="3471" b="1">
                <a:solidFill>
                  <a:srgbClr val="FFFFFF"/>
                </a:solidFill>
                <a:latin typeface="Arial"/>
                <a:ea typeface="Arial"/>
                <a:cs typeface="Arial"/>
                <a:sym typeface="Arial"/>
              </a:defRPr>
            </a:lvl1pPr>
          </a:lstStyle>
          <a:p>
            <a:r>
              <a:t>300+</a:t>
            </a:r>
          </a:p>
        </p:txBody>
      </p:sp>
      <p:sp>
        <p:nvSpPr>
          <p:cNvPr id="696" name="Text 5"/>
          <p:cNvSpPr txBox="1"/>
          <p:nvPr/>
        </p:nvSpPr>
        <p:spPr>
          <a:xfrm>
            <a:off x="1308814" y="5004926"/>
            <a:ext cx="2197820" cy="31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a:solidFill>
                  <a:srgbClr val="8C8C93"/>
                </a:solidFill>
                <a:latin typeface="Arial"/>
                <a:ea typeface="Arial"/>
                <a:cs typeface="Arial"/>
                <a:sym typeface="Arial"/>
              </a:defRPr>
            </a:lvl1pPr>
          </a:lstStyle>
          <a:p>
            <a:r>
              <a:t>Unique sign-ups</a:t>
            </a:r>
          </a:p>
        </p:txBody>
      </p:sp>
      <p:sp>
        <p:nvSpPr>
          <p:cNvPr id="697" name="Shape 6"/>
          <p:cNvSpPr/>
          <p:nvPr/>
        </p:nvSpPr>
        <p:spPr>
          <a:xfrm>
            <a:off x="3773556" y="4157201"/>
            <a:ext cx="2550617" cy="1371601"/>
          </a:xfrm>
          <a:prstGeom prst="roundRect">
            <a:avLst>
              <a:gd name="adj" fmla="val 8333"/>
            </a:avLst>
          </a:prstGeom>
          <a:ln>
            <a:solidFill>
              <a:srgbClr val="FFFFFF">
                <a:alpha val="12000"/>
              </a:srgbClr>
            </a:solidFill>
          </a:ln>
        </p:spPr>
        <p:txBody>
          <a:bodyPr lIns="45719" rIns="45719"/>
          <a:lstStyle/>
          <a:p>
            <a:endParaRPr/>
          </a:p>
        </p:txBody>
      </p:sp>
      <p:sp>
        <p:nvSpPr>
          <p:cNvPr id="698" name="Text 7"/>
          <p:cNvSpPr txBox="1"/>
          <p:nvPr/>
        </p:nvSpPr>
        <p:spPr>
          <a:xfrm>
            <a:off x="4049781" y="4414376"/>
            <a:ext cx="219798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13816">
              <a:defRPr sz="3471" b="1">
                <a:solidFill>
                  <a:srgbClr val="FFFFFF"/>
                </a:solidFill>
                <a:latin typeface="Arial"/>
                <a:ea typeface="Arial"/>
                <a:cs typeface="Arial"/>
                <a:sym typeface="Arial"/>
              </a:defRPr>
            </a:lvl1pPr>
          </a:lstStyle>
          <a:p>
            <a:r>
              <a:t>450K+</a:t>
            </a:r>
          </a:p>
        </p:txBody>
      </p:sp>
      <p:sp>
        <p:nvSpPr>
          <p:cNvPr id="699" name="Text 8"/>
          <p:cNvSpPr txBox="1"/>
          <p:nvPr/>
        </p:nvSpPr>
        <p:spPr>
          <a:xfrm>
            <a:off x="4049781" y="5004926"/>
            <a:ext cx="2197984" cy="31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a:solidFill>
                  <a:srgbClr val="8C8C93"/>
                </a:solidFill>
                <a:latin typeface="Arial"/>
                <a:ea typeface="Arial"/>
                <a:cs typeface="Arial"/>
                <a:sym typeface="Arial"/>
              </a:defRPr>
            </a:lvl1pPr>
          </a:lstStyle>
          <a:p>
            <a:r>
              <a:t>Reach</a:t>
            </a:r>
          </a:p>
        </p:txBody>
      </p:sp>
      <p:sp>
        <p:nvSpPr>
          <p:cNvPr id="700" name="Shape 9"/>
          <p:cNvSpPr/>
          <p:nvPr/>
        </p:nvSpPr>
        <p:spPr>
          <a:xfrm>
            <a:off x="6514672" y="4157201"/>
            <a:ext cx="2550617" cy="1371601"/>
          </a:xfrm>
          <a:prstGeom prst="roundRect">
            <a:avLst>
              <a:gd name="adj" fmla="val 8333"/>
            </a:avLst>
          </a:prstGeom>
          <a:ln>
            <a:solidFill>
              <a:srgbClr val="FFFFFF">
                <a:alpha val="12000"/>
              </a:srgbClr>
            </a:solidFill>
          </a:ln>
        </p:spPr>
        <p:txBody>
          <a:bodyPr lIns="45719" rIns="45719"/>
          <a:lstStyle/>
          <a:p>
            <a:endParaRPr/>
          </a:p>
        </p:txBody>
      </p:sp>
      <p:sp>
        <p:nvSpPr>
          <p:cNvPr id="701" name="Text 10"/>
          <p:cNvSpPr txBox="1"/>
          <p:nvPr/>
        </p:nvSpPr>
        <p:spPr>
          <a:xfrm>
            <a:off x="6790897" y="4414376"/>
            <a:ext cx="219798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13816">
              <a:defRPr sz="3471" b="1">
                <a:solidFill>
                  <a:srgbClr val="FFFFFF"/>
                </a:solidFill>
                <a:latin typeface="Arial"/>
                <a:ea typeface="Arial"/>
                <a:cs typeface="Arial"/>
                <a:sym typeface="Arial"/>
              </a:defRPr>
            </a:lvl1pPr>
          </a:lstStyle>
          <a:p>
            <a:r>
              <a:t>100+</a:t>
            </a:r>
          </a:p>
        </p:txBody>
      </p:sp>
      <p:sp>
        <p:nvSpPr>
          <p:cNvPr id="702" name="Text 11"/>
          <p:cNvSpPr txBox="1"/>
          <p:nvPr/>
        </p:nvSpPr>
        <p:spPr>
          <a:xfrm>
            <a:off x="6790897" y="5004926"/>
            <a:ext cx="2197984" cy="31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a:solidFill>
                  <a:srgbClr val="8C8C93"/>
                </a:solidFill>
                <a:latin typeface="Arial"/>
                <a:ea typeface="Arial"/>
                <a:cs typeface="Arial"/>
                <a:sym typeface="Arial"/>
              </a:defRPr>
            </a:lvl1pPr>
          </a:lstStyle>
          <a:p>
            <a:r>
              <a:t>Ideas pitched</a:t>
            </a:r>
          </a:p>
        </p:txBody>
      </p:sp>
      <p:sp>
        <p:nvSpPr>
          <p:cNvPr id="703" name="Shape 12"/>
          <p:cNvSpPr/>
          <p:nvPr/>
        </p:nvSpPr>
        <p:spPr>
          <a:xfrm>
            <a:off x="1032589" y="5719302"/>
            <a:ext cx="2550469" cy="1371601"/>
          </a:xfrm>
          <a:prstGeom prst="roundRect">
            <a:avLst>
              <a:gd name="adj" fmla="val 8333"/>
            </a:avLst>
          </a:prstGeom>
          <a:ln>
            <a:solidFill>
              <a:srgbClr val="FFFFFF">
                <a:alpha val="12000"/>
              </a:srgbClr>
            </a:solidFill>
          </a:ln>
        </p:spPr>
        <p:txBody>
          <a:bodyPr lIns="45719" rIns="45719"/>
          <a:lstStyle/>
          <a:p>
            <a:endParaRPr/>
          </a:p>
        </p:txBody>
      </p:sp>
      <p:sp>
        <p:nvSpPr>
          <p:cNvPr id="704" name="Text 13"/>
          <p:cNvSpPr txBox="1"/>
          <p:nvPr/>
        </p:nvSpPr>
        <p:spPr>
          <a:xfrm>
            <a:off x="1308814" y="5976477"/>
            <a:ext cx="2197820"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13816">
              <a:defRPr sz="3471" b="1">
                <a:solidFill>
                  <a:srgbClr val="FFFFFF"/>
                </a:solidFill>
                <a:latin typeface="Arial"/>
                <a:ea typeface="Arial"/>
                <a:cs typeface="Arial"/>
                <a:sym typeface="Arial"/>
              </a:defRPr>
            </a:lvl1pPr>
          </a:lstStyle>
          <a:p>
            <a:r>
              <a:t>10K+</a:t>
            </a:r>
          </a:p>
        </p:txBody>
      </p:sp>
      <p:sp>
        <p:nvSpPr>
          <p:cNvPr id="705" name="Text 14"/>
          <p:cNvSpPr txBox="1"/>
          <p:nvPr/>
        </p:nvSpPr>
        <p:spPr>
          <a:xfrm>
            <a:off x="1308814" y="6567027"/>
            <a:ext cx="2197820" cy="3131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a:solidFill>
                  <a:srgbClr val="8C8C93"/>
                </a:solidFill>
                <a:latin typeface="Arial"/>
                <a:ea typeface="Arial"/>
                <a:cs typeface="Arial"/>
                <a:sym typeface="Arial"/>
              </a:defRPr>
            </a:lvl1pPr>
          </a:lstStyle>
          <a:p>
            <a:r>
              <a:t>Video views</a:t>
            </a:r>
          </a:p>
        </p:txBody>
      </p:sp>
      <p:sp>
        <p:nvSpPr>
          <p:cNvPr id="706" name="Shape 15"/>
          <p:cNvSpPr/>
          <p:nvPr/>
        </p:nvSpPr>
        <p:spPr>
          <a:xfrm>
            <a:off x="3773556" y="5719302"/>
            <a:ext cx="2550617" cy="1371601"/>
          </a:xfrm>
          <a:prstGeom prst="roundRect">
            <a:avLst>
              <a:gd name="adj" fmla="val 8333"/>
            </a:avLst>
          </a:prstGeom>
          <a:ln>
            <a:solidFill>
              <a:srgbClr val="FFFFFF">
                <a:alpha val="12000"/>
              </a:srgbClr>
            </a:solidFill>
          </a:ln>
        </p:spPr>
        <p:txBody>
          <a:bodyPr lIns="45719" rIns="45719"/>
          <a:lstStyle/>
          <a:p>
            <a:endParaRPr/>
          </a:p>
        </p:txBody>
      </p:sp>
      <p:sp>
        <p:nvSpPr>
          <p:cNvPr id="707" name="Text 16"/>
          <p:cNvSpPr txBox="1"/>
          <p:nvPr/>
        </p:nvSpPr>
        <p:spPr>
          <a:xfrm>
            <a:off x="4049781" y="5976477"/>
            <a:ext cx="219798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13816">
              <a:defRPr sz="3471" b="1">
                <a:solidFill>
                  <a:srgbClr val="FFFFFF"/>
                </a:solidFill>
                <a:latin typeface="Arial"/>
                <a:ea typeface="Arial"/>
                <a:cs typeface="Arial"/>
                <a:sym typeface="Arial"/>
              </a:defRPr>
            </a:lvl1pPr>
          </a:lstStyle>
          <a:p>
            <a:r>
              <a:t>7K+</a:t>
            </a:r>
          </a:p>
        </p:txBody>
      </p:sp>
      <p:sp>
        <p:nvSpPr>
          <p:cNvPr id="708" name="Text 17"/>
          <p:cNvSpPr txBox="1"/>
          <p:nvPr/>
        </p:nvSpPr>
        <p:spPr>
          <a:xfrm>
            <a:off x="4049781" y="6567027"/>
            <a:ext cx="2197984" cy="3131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a:solidFill>
                  <a:srgbClr val="8C8C93"/>
                </a:solidFill>
                <a:latin typeface="Arial"/>
                <a:ea typeface="Arial"/>
                <a:cs typeface="Arial"/>
                <a:sym typeface="Arial"/>
              </a:defRPr>
            </a:lvl1pPr>
          </a:lstStyle>
          <a:p>
            <a:r>
              <a:t>Website visits</a:t>
            </a:r>
          </a:p>
        </p:txBody>
      </p:sp>
      <p:sp>
        <p:nvSpPr>
          <p:cNvPr id="709" name="Shape 18"/>
          <p:cNvSpPr/>
          <p:nvPr/>
        </p:nvSpPr>
        <p:spPr>
          <a:xfrm>
            <a:off x="6514672" y="5719302"/>
            <a:ext cx="2550617" cy="1371601"/>
          </a:xfrm>
          <a:prstGeom prst="roundRect">
            <a:avLst>
              <a:gd name="adj" fmla="val 8333"/>
            </a:avLst>
          </a:prstGeom>
          <a:ln>
            <a:solidFill>
              <a:srgbClr val="FFFFFF">
                <a:alpha val="12000"/>
              </a:srgbClr>
            </a:solidFill>
          </a:ln>
        </p:spPr>
        <p:txBody>
          <a:bodyPr lIns="45719" rIns="45719"/>
          <a:lstStyle/>
          <a:p>
            <a:endParaRPr/>
          </a:p>
        </p:txBody>
      </p:sp>
      <p:sp>
        <p:nvSpPr>
          <p:cNvPr id="710" name="Text 19"/>
          <p:cNvSpPr txBox="1"/>
          <p:nvPr/>
        </p:nvSpPr>
        <p:spPr>
          <a:xfrm>
            <a:off x="6790897" y="5976477"/>
            <a:ext cx="219798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3198" b="1">
                <a:solidFill>
                  <a:srgbClr val="FFFFFF"/>
                </a:solidFill>
                <a:latin typeface="Arial"/>
                <a:ea typeface="Arial"/>
                <a:cs typeface="Arial"/>
                <a:sym typeface="Arial"/>
              </a:defRPr>
            </a:lvl1pPr>
          </a:lstStyle>
          <a:p>
            <a:r>
              <a:t>₹80K</a:t>
            </a:r>
          </a:p>
        </p:txBody>
      </p:sp>
      <p:sp>
        <p:nvSpPr>
          <p:cNvPr id="711" name="Text 20"/>
          <p:cNvSpPr txBox="1"/>
          <p:nvPr/>
        </p:nvSpPr>
        <p:spPr>
          <a:xfrm>
            <a:off x="6790897" y="6567027"/>
            <a:ext cx="2197984" cy="3131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a:solidFill>
                  <a:srgbClr val="8C8C93"/>
                </a:solidFill>
                <a:latin typeface="Arial"/>
                <a:ea typeface="Arial"/>
                <a:cs typeface="Arial"/>
                <a:sym typeface="Arial"/>
              </a:defRPr>
            </a:lvl1pPr>
          </a:lstStyle>
          <a:p>
            <a:r>
              <a:t>Total spend</a:t>
            </a:r>
          </a:p>
        </p:txBody>
      </p:sp>
      <p:sp>
        <p:nvSpPr>
          <p:cNvPr id="712" name="Text 21"/>
          <p:cNvSpPr txBox="1"/>
          <p:nvPr/>
        </p:nvSpPr>
        <p:spPr>
          <a:xfrm>
            <a:off x="1047750" y="8875192"/>
            <a:ext cx="2571044" cy="333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defRPr sz="2100" b="1">
                <a:solidFill>
                  <a:srgbClr val="18B4E6"/>
                </a:solidFill>
                <a:latin typeface="Arial"/>
                <a:ea typeface="Arial"/>
                <a:cs typeface="Arial"/>
                <a:sym typeface="Arial"/>
              </a:defRPr>
            </a:lvl1pPr>
          </a:lstStyle>
          <a:p>
            <a:r>
              <a:t>www.ic-square.com</a:t>
            </a:r>
          </a:p>
        </p:txBody>
      </p:sp>
      <p:sp>
        <p:nvSpPr>
          <p:cNvPr id="713" name="Shape 23"/>
          <p:cNvSpPr/>
          <p:nvPr/>
        </p:nvSpPr>
        <p:spPr>
          <a:xfrm>
            <a:off x="9651949" y="0"/>
            <a:ext cx="8636051" cy="10287000"/>
          </a:xfrm>
          <a:prstGeom prst="rect">
            <a:avLst/>
          </a:prstGeom>
          <a:gradFill>
            <a:gsLst>
              <a:gs pos="0">
                <a:srgbClr val="1A1A1E"/>
              </a:gs>
              <a:gs pos="70000">
                <a:srgbClr val="000000"/>
              </a:gs>
            </a:gsLst>
            <a:path path="circle">
              <a:fillToRect l="119636" t="37721" r="-19636" b="62278"/>
            </a:path>
          </a:gradFill>
          <a:ln w="12700">
            <a:miter lim="400000"/>
          </a:ln>
        </p:spPr>
        <p:txBody>
          <a:bodyPr lIns="45719" rIns="45719"/>
          <a:lstStyle/>
          <a:p>
            <a:endParaRPr/>
          </a:p>
        </p:txBody>
      </p:sp>
      <p:sp>
        <p:nvSpPr>
          <p:cNvPr id="714" name="IC Square"/>
          <p:cNvSpPr txBox="1"/>
          <p:nvPr/>
        </p:nvSpPr>
        <p:spPr>
          <a:xfrm>
            <a:off x="985112" y="971638"/>
            <a:ext cx="3521965"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8000"/>
              </a:lnSpc>
              <a:defRPr sz="6000" spc="-111">
                <a:solidFill>
                  <a:srgbClr val="FFFFFF"/>
                </a:solidFill>
                <a:latin typeface="Bricolage Grotesque 24pt Bold"/>
                <a:ea typeface="Bricolage Grotesque 24pt Bold"/>
                <a:cs typeface="Bricolage Grotesque 24pt Bold"/>
                <a:sym typeface="Bricolage Grotesque 24pt Bold"/>
              </a:defRPr>
            </a:lvl1pPr>
          </a:lstStyle>
          <a:p>
            <a:r>
              <a:t>IC Square</a:t>
            </a:r>
          </a:p>
        </p:txBody>
      </p:sp>
      <p:pic>
        <p:nvPicPr>
          <p:cNvPr id="715" name="pasted-movie.png" descr="pasted-movi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85645" y="1558693"/>
            <a:ext cx="5968659" cy="7169614"/>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719" name="Text 0"/>
          <p:cNvSpPr txBox="1"/>
          <p:nvPr/>
        </p:nvSpPr>
        <p:spPr>
          <a:xfrm>
            <a:off x="1047749" y="2196672"/>
            <a:ext cx="8586477" cy="31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PERFORMANCE · LEAD-GEN · FARMTRAC</a:t>
            </a:r>
          </a:p>
        </p:txBody>
      </p:sp>
      <p:sp>
        <p:nvSpPr>
          <p:cNvPr id="720" name="Text 2"/>
          <p:cNvSpPr txBox="1"/>
          <p:nvPr/>
        </p:nvSpPr>
        <p:spPr>
          <a:xfrm>
            <a:off x="1047749" y="4157884"/>
            <a:ext cx="8586477"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888">
                <a:solidFill>
                  <a:srgbClr val="FFC21E"/>
                </a:solidFill>
                <a:latin typeface="Bricolage Grotesque 24pt Bold"/>
                <a:ea typeface="Bricolage Grotesque 24pt Bold"/>
                <a:cs typeface="Bricolage Grotesque 24pt Bold"/>
                <a:sym typeface="Bricolage Grotesque 24pt Bold"/>
              </a:defRPr>
            </a:lvl1pPr>
          </a:lstStyle>
          <a:p>
            <a:r>
              <a:t>in just 45 days</a:t>
            </a:r>
          </a:p>
        </p:txBody>
      </p:sp>
      <p:sp>
        <p:nvSpPr>
          <p:cNvPr id="721" name="Text 3"/>
          <p:cNvSpPr txBox="1"/>
          <p:nvPr/>
        </p:nvSpPr>
        <p:spPr>
          <a:xfrm>
            <a:off x="1047749" y="6766352"/>
            <a:ext cx="7063742" cy="13239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2200">
                <a:solidFill>
                  <a:srgbClr val="B7B7BE"/>
                </a:solidFill>
                <a:latin typeface="Arial"/>
                <a:ea typeface="Arial"/>
                <a:cs typeface="Arial"/>
                <a:sym typeface="Arial"/>
              </a:defRPr>
            </a:lvl1pPr>
          </a:lstStyle>
          <a:p>
            <a:r>
              <a:t>A dynamic lead-generation campaign that moved a high-ticket, high-consideration purchase entirely on digital.</a:t>
            </a:r>
          </a:p>
        </p:txBody>
      </p:sp>
      <p:sp>
        <p:nvSpPr>
          <p:cNvPr id="722" name="Shape 4"/>
          <p:cNvSpPr/>
          <p:nvPr/>
        </p:nvSpPr>
        <p:spPr>
          <a:xfrm>
            <a:off x="9425136" y="0"/>
            <a:ext cx="8862864" cy="10287000"/>
          </a:xfrm>
          <a:prstGeom prst="rect">
            <a:avLst/>
          </a:prstGeom>
          <a:solidFill>
            <a:srgbClr val="000000"/>
          </a:solidFill>
          <a:ln w="12700">
            <a:miter lim="400000"/>
          </a:ln>
        </p:spPr>
        <p:txBody>
          <a:bodyPr lIns="45719" rIns="45719"/>
          <a:lstStyle/>
          <a:p>
            <a:endParaRPr/>
          </a:p>
        </p:txBody>
      </p:sp>
      <p:sp>
        <p:nvSpPr>
          <p:cNvPr id="723" name="Shape 5"/>
          <p:cNvSpPr/>
          <p:nvPr/>
        </p:nvSpPr>
        <p:spPr>
          <a:xfrm>
            <a:off x="12361068" y="3924300"/>
            <a:ext cx="2324101" cy="2438400"/>
          </a:xfrm>
          <a:prstGeom prst="roundRect">
            <a:avLst>
              <a:gd name="adj" fmla="val 4918"/>
            </a:avLst>
          </a:prstGeom>
          <a:ln>
            <a:solidFill>
              <a:srgbClr val="FFFFFF">
                <a:alpha val="12000"/>
              </a:srgbClr>
            </a:solidFill>
          </a:ln>
        </p:spPr>
        <p:txBody>
          <a:bodyPr lIns="45719" rIns="45719"/>
          <a:lstStyle/>
          <a:p>
            <a:endParaRPr/>
          </a:p>
        </p:txBody>
      </p:sp>
      <p:sp>
        <p:nvSpPr>
          <p:cNvPr id="724" name="77tractors"/>
          <p:cNvSpPr txBox="1"/>
          <p:nvPr/>
        </p:nvSpPr>
        <p:spPr>
          <a:xfrm>
            <a:off x="1000357" y="2538772"/>
            <a:ext cx="3788208" cy="179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nSpc>
                <a:spcPct val="86000"/>
              </a:lnSpc>
              <a:defRPr sz="11200" spc="-300">
                <a:solidFill>
                  <a:srgbClr val="FFFFFF"/>
                </a:solidFill>
                <a:latin typeface="Bricolage Grotesque 24pt Bold"/>
                <a:ea typeface="Bricolage Grotesque 24pt Bold"/>
                <a:cs typeface="Bricolage Grotesque 24pt Bold"/>
                <a:sym typeface="Bricolage Grotesque 24pt Bold"/>
              </a:defRPr>
            </a:pPr>
            <a:r>
              <a:t>77</a:t>
            </a:r>
            <a:r>
              <a:rPr sz="5200">
                <a:solidFill>
                  <a:srgbClr val="B7B7BE"/>
                </a:solidFill>
              </a:rPr>
              <a:t>tractors</a:t>
            </a:r>
          </a:p>
        </p:txBody>
      </p:sp>
      <p:pic>
        <p:nvPicPr>
          <p:cNvPr id="725" name="pasted-movie.png" descr="pasted-movi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488670" y="3334620"/>
            <a:ext cx="8735796" cy="3617760"/>
          </a:xfrm>
          <a:prstGeom prst="rect">
            <a:avLst/>
          </a:prstGeom>
          <a:ln w="12700">
            <a:miter lim="400000"/>
          </a:ln>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729" name="05"/>
          <p:cNvSpPr txBox="1"/>
          <p:nvPr/>
        </p:nvSpPr>
        <p:spPr>
          <a:xfrm>
            <a:off x="770620" y="3236285"/>
            <a:ext cx="3710306" cy="3520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80000"/>
              </a:lnSpc>
              <a:defRPr sz="22500">
                <a:ln w="19050" cap="flat">
                  <a:solidFill>
                    <a:srgbClr val="FFFFFF"/>
                  </a:solidFill>
                  <a:prstDash val="solid"/>
                  <a:round/>
                </a:ln>
                <a:noFill/>
                <a:latin typeface="Bricolage Grotesque 24pt Bold"/>
                <a:ea typeface="Bricolage Grotesque 24pt Bold"/>
                <a:cs typeface="Bricolage Grotesque 24pt Bold"/>
                <a:sym typeface="Bricolage Grotesque 24pt Bold"/>
              </a:defRPr>
            </a:lvl1pPr>
          </a:lstStyle>
          <a:p>
            <a:r>
              <a:t>05</a:t>
            </a:r>
          </a:p>
        </p:txBody>
      </p:sp>
      <p:pic>
        <p:nvPicPr>
          <p:cNvPr id="730" name="Image 0" descr="Image 0"/>
          <p:cNvPicPr>
            <a:picLocks noChangeAspect="1"/>
          </p:cNvPicPr>
          <p:nvPr/>
        </p:nvPicPr>
        <p:blipFill>
          <a:blip r:embed="rId3" cstate="email">
            <a:alphaModFix amt="6000"/>
            <a:extLst>
              <a:ext uri="{28A0092B-C50C-407E-A947-70E740481C1C}">
                <a14:useLocalDpi xmlns:a14="http://schemas.microsoft.com/office/drawing/2010/main"/>
              </a:ext>
            </a:extLst>
          </a:blip>
          <a:stretch>
            <a:fillRect/>
          </a:stretch>
        </p:blipFill>
        <p:spPr>
          <a:xfrm>
            <a:off x="2365027" y="0"/>
            <a:ext cx="18970974" cy="10287000"/>
          </a:xfrm>
          <a:prstGeom prst="rect">
            <a:avLst/>
          </a:prstGeom>
          <a:ln w="12700">
            <a:miter lim="400000"/>
          </a:ln>
        </p:spPr>
      </p:pic>
      <p:sp>
        <p:nvSpPr>
          <p:cNvPr id="731" name="Text 0"/>
          <p:cNvSpPr txBox="1"/>
          <p:nvPr/>
        </p:nvSpPr>
        <p:spPr>
          <a:xfrm>
            <a:off x="1047750" y="2902910"/>
            <a:ext cx="5392176" cy="3333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lnSpcReduction="10000"/>
          </a:bodyPr>
          <a:lstStyle>
            <a:lvl1pPr>
              <a:defRPr sz="1900" b="1" spc="400">
                <a:solidFill>
                  <a:srgbClr val="79FBC1"/>
                </a:solidFill>
                <a:latin typeface="Arial"/>
                <a:ea typeface="Arial"/>
                <a:cs typeface="Arial"/>
                <a:sym typeface="Arial"/>
              </a:defRPr>
            </a:lvl1pPr>
          </a:lstStyle>
          <a:p>
            <a:r>
              <a:rPr dirty="0"/>
              <a:t>THE WORK · 04 / 04</a:t>
            </a:r>
          </a:p>
        </p:txBody>
      </p:sp>
      <p:sp>
        <p:nvSpPr>
          <p:cNvPr id="732" name="Text 3"/>
          <p:cNvSpPr txBox="1"/>
          <p:nvPr/>
        </p:nvSpPr>
        <p:spPr>
          <a:xfrm>
            <a:off x="1047750" y="7123283"/>
            <a:ext cx="10477500" cy="485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2500">
                <a:solidFill>
                  <a:srgbClr val="B7B7BE"/>
                </a:solidFill>
                <a:latin typeface="Arial"/>
                <a:ea typeface="Arial"/>
                <a:cs typeface="Arial"/>
                <a:sym typeface="Arial"/>
              </a:defRPr>
            </a:lvl1pPr>
          </a:lstStyle>
          <a:p>
            <a:r>
              <a:t>Identity and packaging that make a product worth picking up.</a:t>
            </a:r>
          </a:p>
        </p:txBody>
      </p:sp>
      <p:sp>
        <p:nvSpPr>
          <p:cNvPr id="733" name="Design"/>
          <p:cNvSpPr txBox="1"/>
          <p:nvPr/>
        </p:nvSpPr>
        <p:spPr>
          <a:xfrm>
            <a:off x="4462327" y="5269983"/>
            <a:ext cx="3687773" cy="1463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nSpc>
                <a:spcPct val="90000"/>
              </a:lnSpc>
              <a:defRPr sz="9000" spc="-241">
                <a:solidFill>
                  <a:srgbClr val="FFFFFF"/>
                </a:solidFill>
                <a:latin typeface="Bricolage Grotesque 24pt Bold"/>
                <a:ea typeface="Bricolage Grotesque 24pt Bold"/>
                <a:cs typeface="Bricolage Grotesque 24pt Bold"/>
                <a:sym typeface="Bricolage Grotesque 24pt Bold"/>
              </a:defRPr>
            </a:lvl1pPr>
          </a:lstStyle>
          <a:p>
            <a:r>
              <a:t>Design</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50505"/>
        </a:solidFill>
        <a:effectLst/>
      </p:bgPr>
    </p:bg>
    <p:spTree>
      <p:nvGrpSpPr>
        <p:cNvPr id="1" name=""/>
        <p:cNvGrpSpPr/>
        <p:nvPr/>
      </p:nvGrpSpPr>
      <p:grpSpPr>
        <a:xfrm>
          <a:off x="0" y="0"/>
          <a:ext cx="0" cy="0"/>
          <a:chOff x="0" y="0"/>
          <a:chExt cx="0" cy="0"/>
        </a:xfrm>
      </p:grpSpPr>
      <p:sp>
        <p:nvSpPr>
          <p:cNvPr id="737" name="Text 0"/>
          <p:cNvSpPr txBox="1"/>
          <p:nvPr/>
        </p:nvSpPr>
        <p:spPr>
          <a:xfrm>
            <a:off x="1047750" y="2164612"/>
            <a:ext cx="8232369" cy="31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FFC21E"/>
                </a:solidFill>
                <a:latin typeface="Arial"/>
                <a:ea typeface="Arial"/>
                <a:cs typeface="Arial"/>
                <a:sym typeface="Arial"/>
              </a:defRPr>
            </a:lvl1pPr>
          </a:lstStyle>
          <a:p>
            <a:r>
              <a:rPr dirty="0"/>
              <a:t>DESIGN · PREMIUM PACKAGING</a:t>
            </a:r>
          </a:p>
        </p:txBody>
      </p:sp>
      <p:sp>
        <p:nvSpPr>
          <p:cNvPr id="738" name="Text 1"/>
          <p:cNvSpPr txBox="1"/>
          <p:nvPr/>
        </p:nvSpPr>
        <p:spPr>
          <a:xfrm>
            <a:off x="1047750" y="2659912"/>
            <a:ext cx="8232369" cy="819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22376">
              <a:lnSpc>
                <a:spcPct val="98000"/>
              </a:lnSpc>
              <a:defRPr sz="4977" spc="-79">
                <a:solidFill>
                  <a:srgbClr val="FFFFFF"/>
                </a:solidFill>
                <a:latin typeface="Bricolage Grotesque 24pt Bold"/>
                <a:ea typeface="Bricolage Grotesque 24pt Bold"/>
                <a:cs typeface="Bricolage Grotesque 24pt Bold"/>
                <a:sym typeface="Bricolage Grotesque 24pt Bold"/>
              </a:defRPr>
            </a:lvl1pPr>
          </a:lstStyle>
          <a:p>
            <a:r>
              <a:t>Craft by Havells</a:t>
            </a:r>
          </a:p>
        </p:txBody>
      </p:sp>
      <p:sp>
        <p:nvSpPr>
          <p:cNvPr id="739" name="Blending premium design with everyday functionality. Minimal forms, refined colours, and intuitive technology create timeless kitchen essentials."/>
          <p:cNvSpPr txBox="1"/>
          <p:nvPr/>
        </p:nvSpPr>
        <p:spPr>
          <a:xfrm>
            <a:off x="1165057" y="6888188"/>
            <a:ext cx="6555554" cy="22197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457200">
              <a:lnSpc>
                <a:spcPct val="140000"/>
              </a:lnSpc>
              <a:spcBef>
                <a:spcPts val="1200"/>
              </a:spcBef>
              <a:defRPr sz="1900">
                <a:solidFill>
                  <a:srgbClr val="A7A7A7"/>
                </a:solidFill>
                <a:latin typeface="Arial"/>
                <a:ea typeface="Arial"/>
                <a:cs typeface="Arial"/>
                <a:sym typeface="Arial"/>
              </a:defRPr>
            </a:pPr>
            <a:r>
              <a:t>Blending premium design with everyday functionality.</a:t>
            </a:r>
            <a:br/>
            <a:r>
              <a:t>Minimal forms, refined colours, and intuitive technology create timeless kitchen essentials.</a:t>
            </a:r>
          </a:p>
          <a:p>
            <a:pPr defTabSz="457200">
              <a:lnSpc>
                <a:spcPct val="140000"/>
              </a:lnSpc>
              <a:spcBef>
                <a:spcPts val="1200"/>
              </a:spcBef>
              <a:defRPr sz="1900">
                <a:solidFill>
                  <a:srgbClr val="A7A7A7"/>
                </a:solidFill>
                <a:latin typeface="Arial"/>
                <a:ea typeface="Arial"/>
                <a:cs typeface="Arial"/>
                <a:sym typeface="Arial"/>
              </a:defRPr>
            </a:pPr>
            <a:endParaRPr/>
          </a:p>
        </p:txBody>
      </p:sp>
      <p:pic>
        <p:nvPicPr>
          <p:cNvPr id="740" name="magnific_create-a-clean-polished-s_EqoVoJMuuO.png" descr="magnific_create-a-clean-polished-s_EqoVoJMuuO.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099996" y="-2392"/>
            <a:ext cx="10166732" cy="10291783"/>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50505"/>
        </a:solidFill>
        <a:effectLst/>
      </p:bgPr>
    </p:bg>
    <p:spTree>
      <p:nvGrpSpPr>
        <p:cNvPr id="1" name=""/>
        <p:cNvGrpSpPr/>
        <p:nvPr/>
      </p:nvGrpSpPr>
      <p:grpSpPr>
        <a:xfrm>
          <a:off x="0" y="0"/>
          <a:ext cx="0" cy="0"/>
          <a:chOff x="0" y="0"/>
          <a:chExt cx="0" cy="0"/>
        </a:xfrm>
      </p:grpSpPr>
      <p:sp>
        <p:nvSpPr>
          <p:cNvPr id="744" name="Text 0"/>
          <p:cNvSpPr txBox="1"/>
          <p:nvPr/>
        </p:nvSpPr>
        <p:spPr>
          <a:xfrm>
            <a:off x="1047750" y="2164612"/>
            <a:ext cx="8232369" cy="31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FFC21E"/>
                </a:solidFill>
                <a:latin typeface="Arial"/>
                <a:ea typeface="Arial"/>
                <a:cs typeface="Arial"/>
                <a:sym typeface="Arial"/>
              </a:defRPr>
            </a:lvl1pPr>
          </a:lstStyle>
          <a:p>
            <a:r>
              <a:t>DESIGN · PREMIUM PACKAGING</a:t>
            </a:r>
          </a:p>
        </p:txBody>
      </p:sp>
      <p:sp>
        <p:nvSpPr>
          <p:cNvPr id="745" name="Text 1"/>
          <p:cNvSpPr txBox="1"/>
          <p:nvPr/>
        </p:nvSpPr>
        <p:spPr>
          <a:xfrm>
            <a:off x="1047750" y="2659912"/>
            <a:ext cx="8232369" cy="819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22376">
              <a:lnSpc>
                <a:spcPct val="98000"/>
              </a:lnSpc>
              <a:defRPr sz="4977" spc="-79">
                <a:solidFill>
                  <a:srgbClr val="FFFFFF"/>
                </a:solidFill>
                <a:latin typeface="Bricolage Grotesque 24pt Bold"/>
                <a:ea typeface="Bricolage Grotesque 24pt Bold"/>
                <a:cs typeface="Bricolage Grotesque 24pt Bold"/>
                <a:sym typeface="Bricolage Grotesque 24pt Bold"/>
              </a:defRPr>
            </a:lvl1pPr>
          </a:lstStyle>
          <a:p>
            <a:r>
              <a:t>Golfer's Shot</a:t>
            </a:r>
          </a:p>
        </p:txBody>
      </p:sp>
      <p:sp>
        <p:nvSpPr>
          <p:cNvPr id="746" name="Text 2"/>
          <p:cNvSpPr txBox="1"/>
          <p:nvPr/>
        </p:nvSpPr>
        <p:spPr>
          <a:xfrm>
            <a:off x="1047749" y="7429469"/>
            <a:ext cx="6585878" cy="13239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900">
                <a:solidFill>
                  <a:srgbClr val="A7A7A7"/>
                </a:solidFill>
                <a:latin typeface="Arial"/>
                <a:ea typeface="Arial"/>
                <a:cs typeface="Arial"/>
                <a:sym typeface="Arial"/>
              </a:defRPr>
            </a:lvl1pPr>
          </a:lstStyle>
          <a:p>
            <a:r>
              <a:t>A barrel-aged whisky in a matte-black tube with gold Art-Deco line work — restrained, tactile, gift-worthy.</a:t>
            </a:r>
          </a:p>
        </p:txBody>
      </p:sp>
      <p:pic>
        <p:nvPicPr>
          <p:cNvPr id="747" name="pasted-movie.png" descr="pasted-movi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09245" y="-1325916"/>
            <a:ext cx="8032519" cy="11641060"/>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8" name="Shape 3"/>
          <p:cNvSpPr/>
          <p:nvPr/>
        </p:nvSpPr>
        <p:spPr>
          <a:xfrm>
            <a:off x="1047750" y="2705100"/>
            <a:ext cx="5245002"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49" name="Shape 6"/>
          <p:cNvSpPr/>
          <p:nvPr/>
        </p:nvSpPr>
        <p:spPr>
          <a:xfrm>
            <a:off x="6521350" y="2705100"/>
            <a:ext cx="5245151"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50" name="Shape 9"/>
          <p:cNvSpPr/>
          <p:nvPr/>
        </p:nvSpPr>
        <p:spPr>
          <a:xfrm>
            <a:off x="11995099" y="2705100"/>
            <a:ext cx="5245002"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51" name="Shape 12"/>
          <p:cNvSpPr/>
          <p:nvPr/>
        </p:nvSpPr>
        <p:spPr>
          <a:xfrm>
            <a:off x="1047750" y="6210300"/>
            <a:ext cx="5245002"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52" name="Shape 15"/>
          <p:cNvSpPr/>
          <p:nvPr/>
        </p:nvSpPr>
        <p:spPr>
          <a:xfrm>
            <a:off x="6521350" y="6210300"/>
            <a:ext cx="5245151"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53" name="Shape 18"/>
          <p:cNvSpPr/>
          <p:nvPr/>
        </p:nvSpPr>
        <p:spPr>
          <a:xfrm>
            <a:off x="11995099" y="6210300"/>
            <a:ext cx="5245002"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54" name="Text 0"/>
          <p:cNvSpPr txBox="1"/>
          <p:nvPr/>
        </p:nvSpPr>
        <p:spPr>
          <a:xfrm>
            <a:off x="1047750" y="800100"/>
            <a:ext cx="6885649" cy="304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WHAT WE DO</a:t>
            </a:r>
          </a:p>
        </p:txBody>
      </p:sp>
      <p:sp>
        <p:nvSpPr>
          <p:cNvPr id="55" name="Text 1"/>
          <p:cNvSpPr txBox="1"/>
          <p:nvPr/>
        </p:nvSpPr>
        <p:spPr>
          <a:xfrm>
            <a:off x="1047750" y="1257300"/>
            <a:ext cx="10549335" cy="647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888" spc="-81">
                <a:solidFill>
                  <a:srgbClr val="FFFFFF"/>
                </a:solidFill>
                <a:latin typeface="Bricolage Grotesque 24pt Bold"/>
                <a:ea typeface="Bricolage Grotesque 24pt Bold"/>
                <a:cs typeface="Bricolage Grotesque 24pt Bold"/>
                <a:sym typeface="Bricolage Grotesque 24pt Bold"/>
              </a:defRPr>
            </a:lvl1pPr>
          </a:lstStyle>
          <a:p>
            <a:r>
              <a:t>Full-funnel, under one roof</a:t>
            </a:r>
          </a:p>
        </p:txBody>
      </p:sp>
      <p:sp>
        <p:nvSpPr>
          <p:cNvPr id="56" name="Text 6"/>
          <p:cNvSpPr txBox="1"/>
          <p:nvPr/>
        </p:nvSpPr>
        <p:spPr>
          <a:xfrm>
            <a:off x="2343023" y="3974305"/>
            <a:ext cx="3267909" cy="552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3366" spc="-99">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EC1E79"/>
                </a:solidFill>
              </a:defRPr>
            </a:pPr>
            <a:r>
              <a:rPr>
                <a:solidFill>
                  <a:srgbClr val="FFFFFF"/>
                </a:solidFill>
              </a:rPr>
              <a:t>Communication</a:t>
            </a:r>
          </a:p>
        </p:txBody>
      </p:sp>
      <p:sp>
        <p:nvSpPr>
          <p:cNvPr id="57" name="Text 7"/>
          <p:cNvSpPr txBox="1"/>
          <p:nvPr/>
        </p:nvSpPr>
        <p:spPr>
          <a:xfrm>
            <a:off x="1476375" y="4622005"/>
            <a:ext cx="4015632"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1900">
                <a:solidFill>
                  <a:srgbClr val="8C8C93"/>
                </a:solidFill>
                <a:latin typeface="Arial"/>
                <a:ea typeface="Arial"/>
                <a:cs typeface="Arial"/>
                <a:sym typeface="Arial"/>
              </a:defRPr>
            </a:lvl1pPr>
          </a:lstStyle>
          <a:p>
            <a:r>
              <a:t>Brand strategy, campaigns &amp; copy</a:t>
            </a:r>
          </a:p>
        </p:txBody>
      </p:sp>
      <p:sp>
        <p:nvSpPr>
          <p:cNvPr id="58" name="Text 10"/>
          <p:cNvSpPr txBox="1"/>
          <p:nvPr/>
        </p:nvSpPr>
        <p:spPr>
          <a:xfrm>
            <a:off x="7669413" y="3974305"/>
            <a:ext cx="3324970" cy="552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3366" spc="-99">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18B4E6"/>
                </a:solidFill>
              </a:defRPr>
            </a:pPr>
            <a:r>
              <a:rPr>
                <a:solidFill>
                  <a:srgbClr val="FFFFFF"/>
                </a:solidFill>
              </a:rPr>
              <a:t>Design</a:t>
            </a:r>
          </a:p>
        </p:txBody>
      </p:sp>
      <p:sp>
        <p:nvSpPr>
          <p:cNvPr id="59" name="Text 11"/>
          <p:cNvSpPr txBox="1"/>
          <p:nvPr/>
        </p:nvSpPr>
        <p:spPr>
          <a:xfrm>
            <a:off x="6870649" y="4622005"/>
            <a:ext cx="4015635"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1900">
                <a:solidFill>
                  <a:srgbClr val="8C8C93"/>
                </a:solidFill>
                <a:latin typeface="Arial"/>
                <a:ea typeface="Arial"/>
                <a:cs typeface="Arial"/>
                <a:sym typeface="Arial"/>
              </a:defRPr>
            </a:lvl1pPr>
          </a:lstStyle>
          <a:p>
            <a:r>
              <a:t>Identity, packaging &amp; content</a:t>
            </a:r>
          </a:p>
        </p:txBody>
      </p:sp>
      <p:sp>
        <p:nvSpPr>
          <p:cNvPr id="60" name="Text 14"/>
          <p:cNvSpPr txBox="1"/>
          <p:nvPr/>
        </p:nvSpPr>
        <p:spPr>
          <a:xfrm>
            <a:off x="13103125" y="3965971"/>
            <a:ext cx="3495708" cy="552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3366" spc="-99">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FFC21E"/>
                </a:solidFill>
              </a:defRPr>
            </a:pPr>
            <a:r>
              <a:rPr>
                <a:solidFill>
                  <a:srgbClr val="FFFFFF"/>
                </a:solidFill>
              </a:rPr>
              <a:t>Digital</a:t>
            </a:r>
          </a:p>
        </p:txBody>
      </p:sp>
      <p:sp>
        <p:nvSpPr>
          <p:cNvPr id="61" name="Text 15"/>
          <p:cNvSpPr txBox="1"/>
          <p:nvPr/>
        </p:nvSpPr>
        <p:spPr>
          <a:xfrm>
            <a:off x="12264925" y="4613671"/>
            <a:ext cx="3495708"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1900">
                <a:solidFill>
                  <a:srgbClr val="8C8C93"/>
                </a:solidFill>
                <a:latin typeface="Arial"/>
                <a:ea typeface="Arial"/>
                <a:cs typeface="Arial"/>
                <a:sym typeface="Arial"/>
              </a:defRPr>
            </a:lvl1pPr>
          </a:lstStyle>
          <a:p>
            <a:r>
              <a:t>Social, films &amp; experiences</a:t>
            </a:r>
          </a:p>
        </p:txBody>
      </p:sp>
      <p:sp>
        <p:nvSpPr>
          <p:cNvPr id="62" name="Text 18"/>
          <p:cNvSpPr txBox="1"/>
          <p:nvPr/>
        </p:nvSpPr>
        <p:spPr>
          <a:xfrm>
            <a:off x="2216902" y="7334250"/>
            <a:ext cx="3495708" cy="552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3366" spc="-99">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18B4E6"/>
                </a:solidFill>
              </a:defRPr>
            </a:pPr>
            <a:r>
              <a:rPr>
                <a:solidFill>
                  <a:srgbClr val="FFFFFF"/>
                </a:solidFill>
              </a:rPr>
              <a:t>Tech</a:t>
            </a:r>
          </a:p>
        </p:txBody>
      </p:sp>
      <p:sp>
        <p:nvSpPr>
          <p:cNvPr id="63" name="Text 19"/>
          <p:cNvSpPr txBox="1"/>
          <p:nvPr/>
        </p:nvSpPr>
        <p:spPr>
          <a:xfrm>
            <a:off x="1476375" y="7981950"/>
            <a:ext cx="4236235" cy="381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1900">
                <a:solidFill>
                  <a:srgbClr val="8C8C93"/>
                </a:solidFill>
                <a:latin typeface="Arial"/>
                <a:ea typeface="Arial"/>
                <a:cs typeface="Arial"/>
                <a:sym typeface="Arial"/>
              </a:defRPr>
            </a:lvl1pPr>
          </a:lstStyle>
          <a:p>
            <a:r>
              <a:t>Web, app &amp; gaming builds</a:t>
            </a:r>
          </a:p>
        </p:txBody>
      </p:sp>
      <p:sp>
        <p:nvSpPr>
          <p:cNvPr id="64" name="Text 22"/>
          <p:cNvSpPr txBox="1"/>
          <p:nvPr/>
        </p:nvSpPr>
        <p:spPr>
          <a:xfrm>
            <a:off x="7669413" y="7334250"/>
            <a:ext cx="3737026" cy="552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3366" spc="-99">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FFC21E"/>
                </a:solidFill>
              </a:defRPr>
            </a:pPr>
            <a:r>
              <a:rPr>
                <a:solidFill>
                  <a:srgbClr val="FFFFFF"/>
                </a:solidFill>
              </a:rPr>
              <a:t>Performance</a:t>
            </a:r>
          </a:p>
        </p:txBody>
      </p:sp>
      <p:sp>
        <p:nvSpPr>
          <p:cNvPr id="65" name="Text 23"/>
          <p:cNvSpPr txBox="1"/>
          <p:nvPr/>
        </p:nvSpPr>
        <p:spPr>
          <a:xfrm>
            <a:off x="6870649" y="7981950"/>
            <a:ext cx="4325526" cy="381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1900">
                <a:solidFill>
                  <a:srgbClr val="8C8C93"/>
                </a:solidFill>
                <a:latin typeface="Arial"/>
                <a:ea typeface="Arial"/>
                <a:cs typeface="Arial"/>
                <a:sym typeface="Arial"/>
              </a:defRPr>
            </a:lvl1pPr>
          </a:lstStyle>
          <a:p>
            <a:r>
              <a:t>Media planning &amp; ROAS-led growth</a:t>
            </a:r>
          </a:p>
        </p:txBody>
      </p:sp>
      <p:sp>
        <p:nvSpPr>
          <p:cNvPr id="66" name="Text 26"/>
          <p:cNvSpPr txBox="1"/>
          <p:nvPr/>
        </p:nvSpPr>
        <p:spPr>
          <a:xfrm>
            <a:off x="13103125" y="7303293"/>
            <a:ext cx="3324970" cy="552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905255">
              <a:defRPr sz="3366" spc="-99">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EC1E79"/>
                </a:solidFill>
              </a:defRPr>
            </a:pPr>
            <a:r>
              <a:rPr>
                <a:solidFill>
                  <a:srgbClr val="FFFFFF"/>
                </a:solidFill>
              </a:rPr>
              <a:t>Consulting</a:t>
            </a:r>
          </a:p>
        </p:txBody>
      </p:sp>
      <p:sp>
        <p:nvSpPr>
          <p:cNvPr id="67" name="Text 27"/>
          <p:cNvSpPr txBox="1"/>
          <p:nvPr/>
        </p:nvSpPr>
        <p:spPr>
          <a:xfrm>
            <a:off x="12264925" y="7950993"/>
            <a:ext cx="3737027"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1900">
                <a:solidFill>
                  <a:srgbClr val="8C8C93"/>
                </a:solidFill>
                <a:latin typeface="Arial"/>
                <a:ea typeface="Arial"/>
                <a:cs typeface="Arial"/>
                <a:sym typeface="Arial"/>
              </a:defRPr>
            </a:lvl1pPr>
          </a:lstStyle>
          <a:p>
            <a:r>
              <a:t>Category &amp; brand advisory</a:t>
            </a:r>
          </a:p>
        </p:txBody>
      </p:sp>
      <p:pic>
        <p:nvPicPr>
          <p:cNvPr id="68" name="&amp;&amp; logo window_Veeda 2 copy.png" descr="&amp;&amp; logo window_Veeda 2 copy.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6375" y="7419583"/>
            <a:ext cx="703825" cy="381784"/>
          </a:xfrm>
          <a:prstGeom prst="rect">
            <a:avLst/>
          </a:prstGeom>
          <a:ln w="12700">
            <a:miter lim="400000"/>
          </a:ln>
        </p:spPr>
      </p:pic>
      <p:pic>
        <p:nvPicPr>
          <p:cNvPr id="69" name="&amp;&amp; New Logo Final-22.png" descr="&amp;&amp; New Logo Final-22.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70650" y="7419583"/>
            <a:ext cx="703825" cy="381784"/>
          </a:xfrm>
          <a:prstGeom prst="rect">
            <a:avLst/>
          </a:prstGeom>
          <a:ln w="12700">
            <a:miter lim="400000"/>
          </a:ln>
        </p:spPr>
      </p:pic>
      <p:pic>
        <p:nvPicPr>
          <p:cNvPr id="70" name="&amp;&amp; New Logo Final-19.png" descr="&amp;&amp; New Logo Final-19.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95092" y="4059639"/>
            <a:ext cx="703825" cy="381784"/>
          </a:xfrm>
          <a:prstGeom prst="rect">
            <a:avLst/>
          </a:prstGeom>
          <a:ln w="12700">
            <a:miter lim="400000"/>
          </a:ln>
        </p:spPr>
      </p:pic>
      <p:pic>
        <p:nvPicPr>
          <p:cNvPr id="71" name="&amp;&amp; New Logo Final-48.png" descr="&amp;&amp; New Logo Final-48.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476375" y="4044558"/>
            <a:ext cx="703825" cy="381784"/>
          </a:xfrm>
          <a:prstGeom prst="rect">
            <a:avLst/>
          </a:prstGeom>
          <a:ln w="12700">
            <a:miter lim="400000"/>
          </a:ln>
        </p:spPr>
      </p:pic>
      <p:pic>
        <p:nvPicPr>
          <p:cNvPr id="72" name="&amp;&amp; New Logo Final-41.png" descr="&amp;&amp; New Logo Final-41.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2289366" y="7373546"/>
            <a:ext cx="703826" cy="381784"/>
          </a:xfrm>
          <a:prstGeom prst="rect">
            <a:avLst/>
          </a:prstGeom>
          <a:ln w="12700">
            <a:miter lim="400000"/>
          </a:ln>
        </p:spPr>
      </p:pic>
      <p:pic>
        <p:nvPicPr>
          <p:cNvPr id="73" name="&amp;&amp; logo window-15.png" descr="&amp;&amp; logo window-15.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2313808" y="4036224"/>
            <a:ext cx="703826" cy="381784"/>
          </a:xfrm>
          <a:prstGeom prst="rect">
            <a:avLst/>
          </a:prstGeom>
          <a:ln w="12700">
            <a:miter lim="400000"/>
          </a:ln>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pic>
        <p:nvPicPr>
          <p:cNvPr id="751" name="Image 0" descr="Image 0"/>
          <p:cNvPicPr>
            <a:picLocks noChangeAspect="1"/>
          </p:cNvPicPr>
          <p:nvPr/>
        </p:nvPicPr>
        <p:blipFill>
          <a:blip r:embed="rId3"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752" name="Text 0"/>
          <p:cNvSpPr txBox="1"/>
          <p:nvPr/>
        </p:nvSpPr>
        <p:spPr>
          <a:xfrm>
            <a:off x="1047750" y="2470745"/>
            <a:ext cx="5669872"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lnSpcReduction="10000"/>
          </a:bodyPr>
          <a:lstStyle>
            <a:lvl1pPr defTabSz="868680">
              <a:defRPr sz="1710" b="1" spc="380">
                <a:solidFill>
                  <a:srgbClr val="EC1E79"/>
                </a:solidFill>
                <a:latin typeface="Arial"/>
                <a:ea typeface="Arial"/>
                <a:cs typeface="Arial"/>
                <a:sym typeface="Arial"/>
              </a:defRPr>
            </a:lvl1pPr>
          </a:lstStyle>
          <a:p>
            <a:r>
              <a:t>DESIGN · GIFT</a:t>
            </a:r>
          </a:p>
        </p:txBody>
      </p:sp>
      <p:sp>
        <p:nvSpPr>
          <p:cNvPr id="753" name="Dunkin’ Donuts"/>
          <p:cNvSpPr txBox="1"/>
          <p:nvPr/>
        </p:nvSpPr>
        <p:spPr>
          <a:xfrm>
            <a:off x="1046963" y="2912135"/>
            <a:ext cx="5762618" cy="777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500" spc="-100">
                <a:solidFill>
                  <a:srgbClr val="FFFFFF"/>
                </a:solidFill>
                <a:latin typeface="Bricolage Grotesque 24pt Bold"/>
                <a:ea typeface="Bricolage Grotesque 24pt Bold"/>
                <a:cs typeface="Bricolage Grotesque 24pt Bold"/>
                <a:sym typeface="Bricolage Grotesque 24pt Bold"/>
              </a:defRPr>
            </a:lvl1pPr>
          </a:lstStyle>
          <a:p>
            <a:r>
              <a:t>Dunkin’ Donuts</a:t>
            </a:r>
          </a:p>
        </p:txBody>
      </p:sp>
      <p:pic>
        <p:nvPicPr>
          <p:cNvPr id="754" name="Mockup_2.png" descr="Mockup_2.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45777" y="4761733"/>
            <a:ext cx="6020484" cy="4816590"/>
          </a:xfrm>
          <a:prstGeom prst="rect">
            <a:avLst/>
          </a:prstGeom>
          <a:ln w="12700">
            <a:miter lim="400000"/>
          </a:ln>
        </p:spPr>
      </p:pic>
      <p:pic>
        <p:nvPicPr>
          <p:cNvPr id="755" name="Mockup_1.png" descr="Mockup_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882042" y="7275485"/>
            <a:ext cx="7405958" cy="3011516"/>
          </a:xfrm>
          <a:prstGeom prst="rect">
            <a:avLst/>
          </a:prstGeom>
          <a:ln w="12700">
            <a:miter lim="400000"/>
          </a:ln>
        </p:spPr>
      </p:pic>
      <p:pic>
        <p:nvPicPr>
          <p:cNvPr id="756" name="Mockup_2.png" descr="Mockup_2.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074725" y="0"/>
            <a:ext cx="5810771" cy="3534831"/>
          </a:xfrm>
          <a:prstGeom prst="rect">
            <a:avLst/>
          </a:prstGeom>
          <a:ln w="12700">
            <a:miter lim="400000"/>
          </a:ln>
        </p:spPr>
      </p:pic>
      <p:pic>
        <p:nvPicPr>
          <p:cNvPr id="757" name="Mockup_1.png" descr="Mockup_1.pn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1539675" y="610395"/>
            <a:ext cx="6748325" cy="6406039"/>
          </a:xfrm>
          <a:prstGeom prst="rect">
            <a:avLst/>
          </a:prstGeom>
          <a:ln w="12700">
            <a:miter lim="400000"/>
          </a:ln>
        </p:spPr>
      </p:pic>
      <p:sp>
        <p:nvSpPr>
          <p:cNvPr id="758" name="From Character boxes to gift sets"/>
          <p:cNvSpPr txBox="1"/>
          <p:nvPr/>
        </p:nvSpPr>
        <p:spPr>
          <a:xfrm>
            <a:off x="1126961" y="8239660"/>
            <a:ext cx="6313089" cy="3875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100">
                <a:solidFill>
                  <a:srgbClr val="8C8C93"/>
                </a:solidFill>
                <a:latin typeface="Arial"/>
                <a:ea typeface="Arial"/>
                <a:cs typeface="Arial"/>
                <a:sym typeface="Arial"/>
              </a:defRPr>
            </a:lvl1pPr>
          </a:lstStyle>
          <a:p>
            <a:r>
              <a:t>From Character boxes to gift sets</a:t>
            </a:r>
          </a:p>
        </p:txBody>
      </p:sp>
      <p:pic>
        <p:nvPicPr>
          <p:cNvPr id="759" name="Mockup_1.png" descr="Mockup_1.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050851" y="3185313"/>
            <a:ext cx="4326749" cy="3461546"/>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763" name="Text 0"/>
          <p:cNvSpPr txBox="1"/>
          <p:nvPr/>
        </p:nvSpPr>
        <p:spPr>
          <a:xfrm>
            <a:off x="1047750" y="2469547"/>
            <a:ext cx="5669872"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DESIGN · GIFT BOX</a:t>
            </a:r>
          </a:p>
        </p:txBody>
      </p:sp>
      <p:sp>
        <p:nvSpPr>
          <p:cNvPr id="764" name="Veeba"/>
          <p:cNvSpPr txBox="1"/>
          <p:nvPr/>
        </p:nvSpPr>
        <p:spPr>
          <a:xfrm>
            <a:off x="1046963" y="2912135"/>
            <a:ext cx="5762618" cy="777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500" spc="-100">
                <a:solidFill>
                  <a:srgbClr val="FFFFFF"/>
                </a:solidFill>
                <a:latin typeface="Bricolage Grotesque 24pt Bold"/>
                <a:ea typeface="Bricolage Grotesque 24pt Bold"/>
                <a:cs typeface="Bricolage Grotesque 24pt Bold"/>
                <a:sym typeface="Bricolage Grotesque 24pt Bold"/>
              </a:defRPr>
            </a:lvl1pPr>
          </a:lstStyle>
          <a:p>
            <a:r>
              <a:t>Veeba</a:t>
            </a:r>
          </a:p>
        </p:txBody>
      </p:sp>
      <p:sp>
        <p:nvSpPr>
          <p:cNvPr id="765" name="A Story Before the First Taste"/>
          <p:cNvSpPr txBox="1"/>
          <p:nvPr/>
        </p:nvSpPr>
        <p:spPr>
          <a:xfrm>
            <a:off x="1126961" y="8239660"/>
            <a:ext cx="6313089" cy="3875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100">
                <a:solidFill>
                  <a:srgbClr val="8C8C93"/>
                </a:solidFill>
                <a:latin typeface="Arial"/>
                <a:ea typeface="Arial"/>
                <a:cs typeface="Arial"/>
                <a:sym typeface="Arial"/>
              </a:defRPr>
            </a:lvl1pPr>
          </a:lstStyle>
          <a:p>
            <a:r>
              <a:t>A Story Before the First Taste</a:t>
            </a:r>
          </a:p>
        </p:txBody>
      </p:sp>
      <p:pic>
        <p:nvPicPr>
          <p:cNvPr id="766" name="Veeba Box Angle_2977x1286px.png" descr="Veeba Box Angle_2977x1286px.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082778" y="0"/>
            <a:ext cx="13205222" cy="10287000"/>
          </a:xfrm>
          <a:prstGeom prst="rect">
            <a:avLst/>
          </a:prstGeom>
          <a:ln w="12700">
            <a:miter lim="400000"/>
          </a:ln>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pic>
        <p:nvPicPr>
          <p:cNvPr id="770" name="Image 0" descr="Image 0"/>
          <p:cNvPicPr>
            <a:picLocks noChangeAspect="1"/>
          </p:cNvPicPr>
          <p:nvPr/>
        </p:nvPicPr>
        <p:blipFill>
          <a:blip r:embed="rId3"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771" name="Text 0"/>
          <p:cNvSpPr txBox="1"/>
          <p:nvPr/>
        </p:nvSpPr>
        <p:spPr>
          <a:xfrm>
            <a:off x="1047750" y="2293252"/>
            <a:ext cx="5628831"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DESIGN · RANGE IDENTITY</a:t>
            </a:r>
          </a:p>
        </p:txBody>
      </p:sp>
      <p:sp>
        <p:nvSpPr>
          <p:cNvPr id="772" name="Popped, not fried. Flavour-coded packs that hold together and pop on shelf."/>
          <p:cNvSpPr txBox="1"/>
          <p:nvPr/>
        </p:nvSpPr>
        <p:spPr>
          <a:xfrm>
            <a:off x="1126961" y="6465834"/>
            <a:ext cx="6313089" cy="6923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100">
                <a:solidFill>
                  <a:srgbClr val="8C8C93"/>
                </a:solidFill>
                <a:latin typeface="Arial"/>
                <a:ea typeface="Arial"/>
                <a:cs typeface="Arial"/>
                <a:sym typeface="Arial"/>
              </a:defRPr>
            </a:lvl1pPr>
          </a:lstStyle>
          <a:p>
            <a:r>
              <a:t>Popped, not fried. Flavour-coded packs that hold together and pop on shelf.</a:t>
            </a:r>
          </a:p>
        </p:txBody>
      </p:sp>
      <p:pic>
        <p:nvPicPr>
          <p:cNvPr id="773" name="pasted-movie.png" descr="pasted-movie.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63941" y="3103948"/>
            <a:ext cx="7984097" cy="4079104"/>
          </a:xfrm>
          <a:prstGeom prst="rect">
            <a:avLst/>
          </a:prstGeom>
          <a:ln w="12700">
            <a:miter lim="400000"/>
          </a:ln>
        </p:spPr>
      </p:pic>
      <p:sp>
        <p:nvSpPr>
          <p:cNvPr id="774" name="Why Fryy —…"/>
          <p:cNvSpPr txBox="1"/>
          <p:nvPr/>
        </p:nvSpPr>
        <p:spPr>
          <a:xfrm>
            <a:off x="1111047" y="2723317"/>
            <a:ext cx="6644070" cy="1463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4500" spc="-100">
                <a:solidFill>
                  <a:srgbClr val="FFFFFF"/>
                </a:solidFill>
                <a:latin typeface="Bricolage Grotesque 24pt Bold"/>
                <a:ea typeface="Bricolage Grotesque 24pt Bold"/>
                <a:cs typeface="Bricolage Grotesque 24pt Bold"/>
                <a:sym typeface="Bricolage Grotesque 24pt Bold"/>
              </a:defRPr>
            </a:pPr>
            <a:r>
              <a:rPr dirty="0" err="1"/>
              <a:t>WhyFryy</a:t>
            </a:r>
            <a:r>
              <a:rPr dirty="0"/>
              <a:t> </a:t>
            </a:r>
          </a:p>
          <a:p>
            <a:pPr>
              <a:defRPr sz="4500" spc="-100">
                <a:solidFill>
                  <a:srgbClr val="FFFFFF"/>
                </a:solidFill>
                <a:latin typeface="Bricolage Grotesque 24pt Bold"/>
                <a:ea typeface="Bricolage Grotesque 24pt Bold"/>
                <a:cs typeface="Bricolage Grotesque 24pt Bold"/>
                <a:sym typeface="Bricolage Grotesque 24pt Bold"/>
              </a:defRPr>
            </a:pPr>
            <a:r>
              <a:rPr dirty="0"/>
              <a:t>one system, five </a:t>
            </a:r>
            <a:r>
              <a:rPr dirty="0" err="1"/>
              <a:t>flavours</a:t>
            </a:r>
            <a:endParaRPr dirty="0"/>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pic>
        <p:nvPicPr>
          <p:cNvPr id="778" name="Image 0" descr="Image 0"/>
          <p:cNvPicPr>
            <a:picLocks noChangeAspect="1"/>
          </p:cNvPicPr>
          <p:nvPr/>
        </p:nvPicPr>
        <p:blipFill>
          <a:blip r:embed="rId3"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779" name="Premium gift box design for festival celebration."/>
          <p:cNvSpPr txBox="1"/>
          <p:nvPr/>
        </p:nvSpPr>
        <p:spPr>
          <a:xfrm>
            <a:off x="1126961" y="7739350"/>
            <a:ext cx="6313089" cy="3875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100">
                <a:solidFill>
                  <a:srgbClr val="8C8C93"/>
                </a:solidFill>
                <a:latin typeface="Arial"/>
                <a:ea typeface="Arial"/>
                <a:cs typeface="Arial"/>
                <a:sym typeface="Arial"/>
              </a:defRPr>
            </a:lvl1pPr>
          </a:lstStyle>
          <a:p>
            <a:r>
              <a:t>Premium gift box design for festival celebration.</a:t>
            </a:r>
          </a:p>
        </p:txBody>
      </p:sp>
      <p:pic>
        <p:nvPicPr>
          <p:cNvPr id="780" name="Picture 1" descr="Picture 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440994" y="2873009"/>
            <a:ext cx="4159983" cy="6316229"/>
          </a:xfrm>
          <a:prstGeom prst="rect">
            <a:avLst/>
          </a:prstGeom>
          <a:ln w="12700">
            <a:miter lim="400000"/>
          </a:ln>
        </p:spPr>
      </p:pic>
      <p:pic>
        <p:nvPicPr>
          <p:cNvPr id="781" name="Picture 3" descr="Picture 3"/>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2381003" y="2152226"/>
            <a:ext cx="5275797" cy="7045255"/>
          </a:xfrm>
          <a:prstGeom prst="rect">
            <a:avLst/>
          </a:prstGeom>
          <a:ln w="12700">
            <a:miter lim="400000"/>
          </a:ln>
        </p:spPr>
      </p:pic>
      <p:sp>
        <p:nvSpPr>
          <p:cNvPr id="782" name="Text 0"/>
          <p:cNvSpPr txBox="1"/>
          <p:nvPr/>
        </p:nvSpPr>
        <p:spPr>
          <a:xfrm>
            <a:off x="1047750" y="2469547"/>
            <a:ext cx="5669872"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DESIGN · GIFT</a:t>
            </a:r>
          </a:p>
        </p:txBody>
      </p:sp>
      <p:sp>
        <p:nvSpPr>
          <p:cNvPr id="783" name="Pernod Ricard"/>
          <p:cNvSpPr txBox="1"/>
          <p:nvPr/>
        </p:nvSpPr>
        <p:spPr>
          <a:xfrm>
            <a:off x="1046963" y="2912135"/>
            <a:ext cx="5762618" cy="777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500" spc="-100">
                <a:solidFill>
                  <a:srgbClr val="FFFFFF"/>
                </a:solidFill>
                <a:latin typeface="Bricolage Grotesque 24pt Bold"/>
                <a:ea typeface="Bricolage Grotesque 24pt Bold"/>
                <a:cs typeface="Bricolage Grotesque 24pt Bold"/>
                <a:sym typeface="Bricolage Grotesque 24pt Bold"/>
              </a:defRPr>
            </a:lvl1pPr>
          </a:lstStyle>
          <a:p>
            <a:r>
              <a:t>Pernod Ricard</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grpSp>
        <p:nvGrpSpPr>
          <p:cNvPr id="789" name="Group"/>
          <p:cNvGrpSpPr/>
          <p:nvPr/>
        </p:nvGrpSpPr>
        <p:grpSpPr>
          <a:xfrm>
            <a:off x="9561453" y="2692457"/>
            <a:ext cx="2489157" cy="1682639"/>
            <a:chOff x="0" y="0"/>
            <a:chExt cx="2489156" cy="1682638"/>
          </a:xfrm>
        </p:grpSpPr>
        <p:sp>
          <p:nvSpPr>
            <p:cNvPr id="787" name="Rectangle"/>
            <p:cNvSpPr/>
            <p:nvPr/>
          </p:nvSpPr>
          <p:spPr>
            <a:xfrm>
              <a:off x="142172" y="162230"/>
              <a:ext cx="2035251" cy="1263159"/>
            </a:xfrm>
            <a:prstGeom prst="rect">
              <a:avLst/>
            </a:prstGeom>
            <a:solidFill>
              <a:srgbClr val="FFFFFF"/>
            </a:solidFill>
            <a:ln w="12700" cap="flat">
              <a:noFill/>
              <a:miter lim="400000"/>
            </a:ln>
            <a:effectLst>
              <a:outerShdw blurRad="38100" dist="23000" dir="5400000" rotWithShape="0">
                <a:srgbClr val="000000">
                  <a:alpha val="35000"/>
                </a:srgbClr>
              </a:outerShdw>
            </a:effectLst>
          </p:spPr>
          <p:txBody>
            <a:bodyPr wrap="square" lIns="45718" tIns="45718" rIns="45718" bIns="45718" numCol="1" anchor="ctr">
              <a:noAutofit/>
            </a:bodyPr>
            <a:lstStyle/>
            <a:p>
              <a:pPr defTabSz="914290">
                <a:defRPr>
                  <a:latin typeface="+mn-lt"/>
                  <a:ea typeface="+mn-ea"/>
                  <a:cs typeface="+mn-cs"/>
                  <a:sym typeface="Helvetica"/>
                </a:defRPr>
              </a:pPr>
              <a:endParaRPr/>
            </a:p>
          </p:txBody>
        </p:sp>
        <p:pic>
          <p:nvPicPr>
            <p:cNvPr id="788" name="Image" descr="Image"/>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2489157" cy="1682639"/>
            </a:xfrm>
            <a:prstGeom prst="rect">
              <a:avLst/>
            </a:prstGeom>
            <a:ln w="12700" cap="flat">
              <a:noFill/>
              <a:miter lim="400000"/>
            </a:ln>
            <a:effectLst/>
          </p:spPr>
        </p:pic>
      </p:grpSp>
      <p:pic>
        <p:nvPicPr>
          <p:cNvPr id="790" name="Image" descr="Imag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303802" y="1851710"/>
            <a:ext cx="5363762" cy="7485687"/>
          </a:xfrm>
          <a:prstGeom prst="rect">
            <a:avLst/>
          </a:prstGeom>
          <a:ln w="12700">
            <a:miter lim="400000"/>
          </a:ln>
        </p:spPr>
      </p:pic>
      <p:pic>
        <p:nvPicPr>
          <p:cNvPr id="791" name="Image 0" descr="Image 0"/>
          <p:cNvPicPr>
            <a:picLocks noChangeAspect="1"/>
          </p:cNvPicPr>
          <p:nvPr/>
        </p:nvPicPr>
        <p:blipFill>
          <a:blip r:embed="rId5"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792" name="Text 0"/>
          <p:cNvSpPr txBox="1"/>
          <p:nvPr/>
        </p:nvSpPr>
        <p:spPr>
          <a:xfrm>
            <a:off x="1047750" y="2469547"/>
            <a:ext cx="5669872"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DESIGN · Brand Identity </a:t>
            </a:r>
          </a:p>
        </p:txBody>
      </p:sp>
      <p:sp>
        <p:nvSpPr>
          <p:cNvPr id="793" name="Wyder"/>
          <p:cNvSpPr txBox="1"/>
          <p:nvPr/>
        </p:nvSpPr>
        <p:spPr>
          <a:xfrm>
            <a:off x="1001377" y="2978386"/>
            <a:ext cx="5762618" cy="777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500" spc="-100">
                <a:solidFill>
                  <a:srgbClr val="FFFFFF"/>
                </a:solidFill>
                <a:latin typeface="Bricolage Grotesque 24pt Bold"/>
                <a:ea typeface="Bricolage Grotesque 24pt Bold"/>
                <a:cs typeface="Bricolage Grotesque 24pt Bold"/>
                <a:sym typeface="Bricolage Grotesque 24pt Bold"/>
              </a:defRPr>
            </a:lvl1pPr>
          </a:lstStyle>
          <a:p>
            <a:r>
              <a:t>Wyder</a:t>
            </a:r>
          </a:p>
        </p:txBody>
      </p:sp>
      <p:pic>
        <p:nvPicPr>
          <p:cNvPr id="794" name="Image" descr="Image"/>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43479" y="6999238"/>
            <a:ext cx="2831453" cy="1812566"/>
          </a:xfrm>
          <a:prstGeom prst="rect">
            <a:avLst/>
          </a:prstGeom>
          <a:ln w="12700">
            <a:miter lim="400000"/>
          </a:ln>
        </p:spPr>
      </p:pic>
      <p:pic>
        <p:nvPicPr>
          <p:cNvPr id="795" name="Image" descr="Image"/>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8072250" y="2859601"/>
            <a:ext cx="1065223" cy="1014942"/>
          </a:xfrm>
          <a:prstGeom prst="rect">
            <a:avLst/>
          </a:prstGeom>
          <a:ln w="12700">
            <a:miter lim="400000"/>
          </a:ln>
        </p:spPr>
      </p:pic>
      <p:pic>
        <p:nvPicPr>
          <p:cNvPr id="796" name="Image" descr="Image"/>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031005" y="4746756"/>
            <a:ext cx="5550054" cy="3919623"/>
          </a:xfrm>
          <a:prstGeom prst="rect">
            <a:avLst/>
          </a:prstGeom>
          <a:ln w="12700">
            <a:miter lim="400000"/>
          </a:ln>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800" name="Rectangle"/>
          <p:cNvSpPr/>
          <p:nvPr/>
        </p:nvSpPr>
        <p:spPr>
          <a:xfrm>
            <a:off x="12390194" y="1915983"/>
            <a:ext cx="5005330" cy="7117968"/>
          </a:xfrm>
          <a:prstGeom prst="rect">
            <a:avLst/>
          </a:prstGeom>
          <a:solidFill>
            <a:srgbClr val="FFFFFF"/>
          </a:solidFill>
          <a:ln w="12700">
            <a:solidFill>
              <a:schemeClr val="accent1"/>
            </a:solidFill>
            <a:miter/>
          </a:ln>
        </p:spPr>
        <p:txBody>
          <a:bodyPr lIns="45719" rIns="45719" anchor="ctr"/>
          <a:lstStyle/>
          <a:p>
            <a:endParaRPr/>
          </a:p>
        </p:txBody>
      </p:sp>
      <p:pic>
        <p:nvPicPr>
          <p:cNvPr id="801" name="Image 0" descr="Image 0"/>
          <p:cNvPicPr>
            <a:picLocks noChangeAspect="1"/>
          </p:cNvPicPr>
          <p:nvPr/>
        </p:nvPicPr>
        <p:blipFill>
          <a:blip r:embed="rId3" cstate="email">
            <a:alphaModFix amt="90000"/>
            <a:extLst>
              <a:ext uri="{28A0092B-C50C-407E-A947-70E740481C1C}">
                <a14:useLocalDpi xmlns:a14="http://schemas.microsoft.com/office/drawing/2010/main"/>
              </a:ext>
            </a:extLst>
          </a:blip>
          <a:stretch>
            <a:fillRect/>
          </a:stretch>
        </p:blipFill>
        <p:spPr>
          <a:xfrm>
            <a:off x="16432262" y="704850"/>
            <a:ext cx="807989" cy="438150"/>
          </a:xfrm>
          <a:prstGeom prst="rect">
            <a:avLst/>
          </a:prstGeom>
          <a:ln w="12700">
            <a:miter lim="400000"/>
          </a:ln>
        </p:spPr>
      </p:pic>
      <p:sp>
        <p:nvSpPr>
          <p:cNvPr id="802" name="Text 0"/>
          <p:cNvSpPr txBox="1"/>
          <p:nvPr/>
        </p:nvSpPr>
        <p:spPr>
          <a:xfrm>
            <a:off x="1047750" y="2469547"/>
            <a:ext cx="5669872"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EC1E79"/>
                </a:solidFill>
                <a:latin typeface="Arial"/>
                <a:ea typeface="Arial"/>
                <a:cs typeface="Arial"/>
                <a:sym typeface="Arial"/>
              </a:defRPr>
            </a:lvl1pPr>
          </a:lstStyle>
          <a:p>
            <a:r>
              <a:t>DESIGN · Brand Identity </a:t>
            </a:r>
          </a:p>
        </p:txBody>
      </p:sp>
      <p:sp>
        <p:nvSpPr>
          <p:cNvPr id="803" name="Cityfurnish"/>
          <p:cNvSpPr txBox="1"/>
          <p:nvPr/>
        </p:nvSpPr>
        <p:spPr>
          <a:xfrm>
            <a:off x="1046963" y="2912135"/>
            <a:ext cx="5762618" cy="777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500" spc="-100">
                <a:solidFill>
                  <a:srgbClr val="FFFFFF"/>
                </a:solidFill>
                <a:latin typeface="Bricolage Grotesque 24pt Bold"/>
                <a:ea typeface="Bricolage Grotesque 24pt Bold"/>
                <a:cs typeface="Bricolage Grotesque 24pt Bold"/>
                <a:sym typeface="Bricolage Grotesque 24pt Bold"/>
              </a:defRPr>
            </a:lvl1pPr>
          </a:lstStyle>
          <a:p>
            <a:r>
              <a:t>Cityfurnish</a:t>
            </a:r>
          </a:p>
        </p:txBody>
      </p:sp>
      <p:pic>
        <p:nvPicPr>
          <p:cNvPr id="804" name="Image" descr="Imag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303802" y="1851710"/>
            <a:ext cx="5363762" cy="7485688"/>
          </a:xfrm>
          <a:prstGeom prst="rect">
            <a:avLst/>
          </a:prstGeom>
          <a:ln w="12700">
            <a:miter lim="400000"/>
          </a:ln>
        </p:spPr>
      </p:pic>
      <p:pic>
        <p:nvPicPr>
          <p:cNvPr id="805" name="Image" descr="Image"/>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69877" y="4714293"/>
            <a:ext cx="5641987" cy="3984549"/>
          </a:xfrm>
          <a:prstGeom prst="rect">
            <a:avLst/>
          </a:prstGeom>
          <a:ln w="12700">
            <a:miter lim="400000"/>
          </a:ln>
        </p:spPr>
      </p:pic>
      <p:grpSp>
        <p:nvGrpSpPr>
          <p:cNvPr id="808" name="Group"/>
          <p:cNvGrpSpPr/>
          <p:nvPr/>
        </p:nvGrpSpPr>
        <p:grpSpPr>
          <a:xfrm>
            <a:off x="9658824" y="2783030"/>
            <a:ext cx="2294416" cy="1501493"/>
            <a:chOff x="0" y="0"/>
            <a:chExt cx="2294415" cy="1501492"/>
          </a:xfrm>
        </p:grpSpPr>
        <p:sp>
          <p:nvSpPr>
            <p:cNvPr id="806" name="Rectangle"/>
            <p:cNvSpPr/>
            <p:nvPr/>
          </p:nvSpPr>
          <p:spPr>
            <a:xfrm>
              <a:off x="47533" y="36056"/>
              <a:ext cx="2085790" cy="1276475"/>
            </a:xfrm>
            <a:prstGeom prst="rect">
              <a:avLst/>
            </a:prstGeom>
            <a:solidFill>
              <a:srgbClr val="FFFFFF"/>
            </a:solidFill>
            <a:ln w="12700" cap="flat">
              <a:noFill/>
              <a:miter lim="400000"/>
            </a:ln>
            <a:effectLst>
              <a:outerShdw blurRad="38100" dist="23000" dir="5400000" rotWithShape="0">
                <a:srgbClr val="000000">
                  <a:alpha val="35000"/>
                </a:srgbClr>
              </a:outerShdw>
            </a:effectLst>
          </p:spPr>
          <p:txBody>
            <a:bodyPr wrap="square" lIns="45718" tIns="45718" rIns="45718" bIns="45718" numCol="1" anchor="ctr">
              <a:noAutofit/>
            </a:bodyPr>
            <a:lstStyle/>
            <a:p>
              <a:pPr defTabSz="914290">
                <a:defRPr>
                  <a:latin typeface="+mn-lt"/>
                  <a:ea typeface="+mn-ea"/>
                  <a:cs typeface="+mn-cs"/>
                  <a:sym typeface="Helvetica"/>
                </a:defRPr>
              </a:pPr>
              <a:endParaRPr/>
            </a:p>
          </p:txBody>
        </p:sp>
        <p:pic>
          <p:nvPicPr>
            <p:cNvPr id="807" name="Image" descr="Image"/>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0" y="0"/>
              <a:ext cx="2294416" cy="1501493"/>
            </a:xfrm>
            <a:prstGeom prst="rect">
              <a:avLst/>
            </a:prstGeom>
            <a:ln w="12700" cap="flat">
              <a:noFill/>
              <a:miter lim="400000"/>
            </a:ln>
            <a:effectLst/>
          </p:spPr>
        </p:pic>
      </p:grpSp>
      <p:pic>
        <p:nvPicPr>
          <p:cNvPr id="809" name="Image" descr="Image"/>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1133419" y="7093978"/>
            <a:ext cx="3051585" cy="1438592"/>
          </a:xfrm>
          <a:prstGeom prst="rect">
            <a:avLst/>
          </a:prstGeom>
          <a:ln w="12700">
            <a:miter lim="400000"/>
          </a:ln>
        </p:spPr>
      </p:pic>
      <p:pic>
        <p:nvPicPr>
          <p:cNvPr id="810" name="Image" descr="Image"/>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8072250" y="2811976"/>
            <a:ext cx="1065407" cy="1110141"/>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77" name="Text 0"/>
          <p:cNvSpPr txBox="1"/>
          <p:nvPr/>
        </p:nvSpPr>
        <p:spPr>
          <a:xfrm>
            <a:off x="1047750" y="800100"/>
            <a:ext cx="7570788" cy="304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79FBC1"/>
                </a:solidFill>
                <a:latin typeface="Arial"/>
                <a:ea typeface="Arial"/>
                <a:cs typeface="Arial"/>
                <a:sym typeface="Arial"/>
              </a:defRPr>
            </a:lvl1pPr>
          </a:lstStyle>
          <a:p>
            <a:r>
              <a:t>HOW WE THINK</a:t>
            </a:r>
          </a:p>
        </p:txBody>
      </p:sp>
      <p:sp>
        <p:nvSpPr>
          <p:cNvPr id="78" name="Text 1"/>
          <p:cNvSpPr txBox="1"/>
          <p:nvPr/>
        </p:nvSpPr>
        <p:spPr>
          <a:xfrm>
            <a:off x="1047750" y="1257300"/>
            <a:ext cx="6690073" cy="647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defTabSz="740663">
              <a:defRPr sz="3888" spc="-81">
                <a:solidFill>
                  <a:srgbClr val="FFFFFF"/>
                </a:solidFill>
                <a:latin typeface="Bricolage Grotesque 24pt Bold"/>
                <a:ea typeface="Bricolage Grotesque 24pt Bold"/>
                <a:cs typeface="Bricolage Grotesque 24pt Bold"/>
                <a:sym typeface="Bricolage Grotesque 24pt Bold"/>
              </a:defRPr>
            </a:pPr>
            <a:r>
              <a:t>The </a:t>
            </a:r>
            <a:r>
              <a:rPr>
                <a:solidFill>
                  <a:srgbClr val="18B4E6"/>
                </a:solidFill>
              </a:rPr>
              <a:t>         </a:t>
            </a:r>
            <a:r>
              <a:t>Intelligence engine</a:t>
            </a:r>
          </a:p>
        </p:txBody>
      </p:sp>
      <p:sp>
        <p:nvSpPr>
          <p:cNvPr id="79" name="Text 2"/>
          <p:cNvSpPr txBox="1"/>
          <p:nvPr/>
        </p:nvSpPr>
        <p:spPr>
          <a:xfrm>
            <a:off x="1047750" y="2019300"/>
            <a:ext cx="11525250" cy="3500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037">
                <a:solidFill>
                  <a:srgbClr val="8C8C93"/>
                </a:solidFill>
                <a:latin typeface="Arial"/>
                <a:ea typeface="Arial"/>
                <a:cs typeface="Arial"/>
                <a:sym typeface="Arial"/>
              </a:defRPr>
            </a:lvl1pPr>
          </a:lstStyle>
          <a:p>
            <a:r>
              <a:t>Six lenses that turn data into a creative point of view.</a:t>
            </a:r>
          </a:p>
        </p:txBody>
      </p:sp>
      <p:sp>
        <p:nvSpPr>
          <p:cNvPr id="80" name="Shape 3"/>
          <p:cNvSpPr/>
          <p:nvPr/>
        </p:nvSpPr>
        <p:spPr>
          <a:xfrm>
            <a:off x="1047750" y="2705100"/>
            <a:ext cx="5245002"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81" name="Text 4"/>
          <p:cNvSpPr txBox="1"/>
          <p:nvPr/>
        </p:nvSpPr>
        <p:spPr>
          <a:xfrm>
            <a:off x="1419224" y="3733800"/>
            <a:ext cx="4952258" cy="438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50391">
              <a:defRPr sz="2511">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18B4E6"/>
                </a:solidFill>
              </a:defRPr>
            </a:pPr>
            <a:r>
              <a:rPr>
                <a:solidFill>
                  <a:srgbClr val="FFFFFF"/>
                </a:solidFill>
              </a:rPr>
              <a:t>Social</a:t>
            </a:r>
          </a:p>
        </p:txBody>
      </p:sp>
      <p:sp>
        <p:nvSpPr>
          <p:cNvPr id="82" name="Text 5"/>
          <p:cNvSpPr txBox="1"/>
          <p:nvPr/>
        </p:nvSpPr>
        <p:spPr>
          <a:xfrm>
            <a:off x="1419225" y="4267200"/>
            <a:ext cx="4637112" cy="723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a:lnSpc>
                <a:spcPct val="145000"/>
              </a:lnSpc>
              <a:defRPr>
                <a:solidFill>
                  <a:srgbClr val="B7B7BE"/>
                </a:solidFill>
                <a:latin typeface="Arial"/>
                <a:ea typeface="Arial"/>
                <a:cs typeface="Arial"/>
                <a:sym typeface="Arial"/>
              </a:defRPr>
            </a:pPr>
            <a:r>
              <a:t>Platform insights · User behaviour</a:t>
            </a:r>
          </a:p>
          <a:p>
            <a:pPr>
              <a:lnSpc>
                <a:spcPct val="145000"/>
              </a:lnSpc>
              <a:defRPr>
                <a:solidFill>
                  <a:srgbClr val="B7B7BE"/>
                </a:solidFill>
                <a:latin typeface="Arial"/>
                <a:ea typeface="Arial"/>
                <a:cs typeface="Arial"/>
                <a:sym typeface="Arial"/>
              </a:defRPr>
            </a:pPr>
            <a:r>
              <a:t>· Formats &amp; trends</a:t>
            </a:r>
          </a:p>
        </p:txBody>
      </p:sp>
      <p:sp>
        <p:nvSpPr>
          <p:cNvPr id="83" name="Shape 6"/>
          <p:cNvSpPr/>
          <p:nvPr/>
        </p:nvSpPr>
        <p:spPr>
          <a:xfrm>
            <a:off x="6521350" y="2705100"/>
            <a:ext cx="5245151"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84" name="Text 7"/>
          <p:cNvSpPr txBox="1"/>
          <p:nvPr/>
        </p:nvSpPr>
        <p:spPr>
          <a:xfrm>
            <a:off x="6892825" y="3733800"/>
            <a:ext cx="4952421" cy="438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50391">
              <a:defRPr sz="2511">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EC1E79"/>
                </a:solidFill>
              </a:defRPr>
            </a:pPr>
            <a:r>
              <a:rPr>
                <a:solidFill>
                  <a:srgbClr val="FFFFFF"/>
                </a:solidFill>
              </a:rPr>
              <a:t>Search</a:t>
            </a:r>
          </a:p>
        </p:txBody>
      </p:sp>
      <p:sp>
        <p:nvSpPr>
          <p:cNvPr id="85" name="Text 8"/>
          <p:cNvSpPr txBox="1"/>
          <p:nvPr/>
        </p:nvSpPr>
        <p:spPr>
          <a:xfrm>
            <a:off x="6892825" y="4267200"/>
            <a:ext cx="4637267" cy="723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a:lnSpc>
                <a:spcPct val="145000"/>
              </a:lnSpc>
              <a:defRPr>
                <a:solidFill>
                  <a:srgbClr val="B7B7BE"/>
                </a:solidFill>
                <a:latin typeface="Arial"/>
                <a:ea typeface="Arial"/>
                <a:cs typeface="Arial"/>
                <a:sym typeface="Arial"/>
              </a:defRPr>
            </a:pPr>
            <a:r>
              <a:t>SEO · Answer-engine</a:t>
            </a:r>
          </a:p>
          <a:p>
            <a:pPr>
              <a:lnSpc>
                <a:spcPct val="145000"/>
              </a:lnSpc>
              <a:defRPr>
                <a:solidFill>
                  <a:srgbClr val="B7B7BE"/>
                </a:solidFill>
                <a:latin typeface="Arial"/>
                <a:ea typeface="Arial"/>
                <a:cs typeface="Arial"/>
                <a:sym typeface="Arial"/>
              </a:defRPr>
            </a:pPr>
            <a:r>
              <a:t>· Generative-engine optimisation</a:t>
            </a:r>
          </a:p>
        </p:txBody>
      </p:sp>
      <p:sp>
        <p:nvSpPr>
          <p:cNvPr id="86" name="Shape 9"/>
          <p:cNvSpPr/>
          <p:nvPr/>
        </p:nvSpPr>
        <p:spPr>
          <a:xfrm>
            <a:off x="11995099" y="2705100"/>
            <a:ext cx="5245002"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87" name="Text 10"/>
          <p:cNvSpPr txBox="1"/>
          <p:nvPr/>
        </p:nvSpPr>
        <p:spPr>
          <a:xfrm>
            <a:off x="12366574" y="3905250"/>
            <a:ext cx="4952257" cy="438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50391">
              <a:defRPr sz="2511">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FFC21E"/>
                </a:solidFill>
              </a:defRPr>
            </a:pPr>
            <a:r>
              <a:rPr>
                <a:solidFill>
                  <a:srgbClr val="FFFFFF"/>
                </a:solidFill>
              </a:rPr>
              <a:t>Audience</a:t>
            </a:r>
          </a:p>
        </p:txBody>
      </p:sp>
      <p:sp>
        <p:nvSpPr>
          <p:cNvPr id="88" name="Text 11"/>
          <p:cNvSpPr txBox="1"/>
          <p:nvPr/>
        </p:nvSpPr>
        <p:spPr>
          <a:xfrm>
            <a:off x="12366574" y="4438650"/>
            <a:ext cx="4952257" cy="381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5000"/>
              </a:lnSpc>
              <a:defRPr>
                <a:solidFill>
                  <a:srgbClr val="B7B7BE"/>
                </a:solidFill>
                <a:latin typeface="Arial"/>
                <a:ea typeface="Arial"/>
                <a:cs typeface="Arial"/>
                <a:sym typeface="Arial"/>
              </a:defRPr>
            </a:lvl1pPr>
          </a:lstStyle>
          <a:p>
            <a:r>
              <a:t>Consumer research · Trend analysis</a:t>
            </a:r>
          </a:p>
        </p:txBody>
      </p:sp>
      <p:sp>
        <p:nvSpPr>
          <p:cNvPr id="89" name="Shape 12"/>
          <p:cNvSpPr/>
          <p:nvPr/>
        </p:nvSpPr>
        <p:spPr>
          <a:xfrm>
            <a:off x="1047750" y="6210300"/>
            <a:ext cx="5245002"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90" name="Text 13"/>
          <p:cNvSpPr txBox="1"/>
          <p:nvPr/>
        </p:nvSpPr>
        <p:spPr>
          <a:xfrm>
            <a:off x="1419224" y="7239000"/>
            <a:ext cx="4952258" cy="438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50391">
              <a:defRPr sz="2511">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FFC21E"/>
                </a:solidFill>
              </a:defRPr>
            </a:pPr>
            <a:r>
              <a:rPr>
                <a:solidFill>
                  <a:srgbClr val="FFFFFF"/>
                </a:solidFill>
              </a:rPr>
              <a:t>Performance</a:t>
            </a:r>
          </a:p>
        </p:txBody>
      </p:sp>
      <p:sp>
        <p:nvSpPr>
          <p:cNvPr id="91" name="Text 14"/>
          <p:cNvSpPr txBox="1"/>
          <p:nvPr/>
        </p:nvSpPr>
        <p:spPr>
          <a:xfrm>
            <a:off x="1419225" y="7772400"/>
            <a:ext cx="4637112" cy="723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p>
            <a:pPr>
              <a:lnSpc>
                <a:spcPct val="145000"/>
              </a:lnSpc>
              <a:defRPr>
                <a:solidFill>
                  <a:srgbClr val="B7B7BE"/>
                </a:solidFill>
                <a:latin typeface="Arial"/>
                <a:ea typeface="Arial"/>
                <a:cs typeface="Arial"/>
                <a:sym typeface="Arial"/>
              </a:defRPr>
            </a:pPr>
            <a:r>
              <a:t>Media planning · Platform mix</a:t>
            </a:r>
          </a:p>
          <a:p>
            <a:pPr>
              <a:lnSpc>
                <a:spcPct val="145000"/>
              </a:lnSpc>
              <a:defRPr>
                <a:solidFill>
                  <a:srgbClr val="B7B7BE"/>
                </a:solidFill>
                <a:latin typeface="Arial"/>
                <a:ea typeface="Arial"/>
                <a:cs typeface="Arial"/>
                <a:sym typeface="Arial"/>
              </a:defRPr>
            </a:pPr>
            <a:r>
              <a:t>· Content strategy</a:t>
            </a:r>
          </a:p>
        </p:txBody>
      </p:sp>
      <p:sp>
        <p:nvSpPr>
          <p:cNvPr id="92" name="Shape 15"/>
          <p:cNvSpPr/>
          <p:nvPr/>
        </p:nvSpPr>
        <p:spPr>
          <a:xfrm>
            <a:off x="6521350" y="6210300"/>
            <a:ext cx="5245151"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93" name="Text 16"/>
          <p:cNvSpPr txBox="1"/>
          <p:nvPr/>
        </p:nvSpPr>
        <p:spPr>
          <a:xfrm>
            <a:off x="6892825" y="7410450"/>
            <a:ext cx="4952421" cy="438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50391">
              <a:defRPr sz="2511">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EC1E79"/>
                </a:solidFill>
              </a:defRPr>
            </a:pPr>
            <a:r>
              <a:rPr>
                <a:solidFill>
                  <a:srgbClr val="FFFFFF"/>
                </a:solidFill>
              </a:rPr>
              <a:t>Data</a:t>
            </a:r>
          </a:p>
        </p:txBody>
      </p:sp>
      <p:sp>
        <p:nvSpPr>
          <p:cNvPr id="94" name="Text 17"/>
          <p:cNvSpPr txBox="1"/>
          <p:nvPr/>
        </p:nvSpPr>
        <p:spPr>
          <a:xfrm>
            <a:off x="6892825" y="7943850"/>
            <a:ext cx="4952421" cy="381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5000"/>
              </a:lnSpc>
              <a:defRPr>
                <a:solidFill>
                  <a:srgbClr val="B7B7BE"/>
                </a:solidFill>
                <a:latin typeface="Arial"/>
                <a:ea typeface="Arial"/>
                <a:cs typeface="Arial"/>
                <a:sym typeface="Arial"/>
              </a:defRPr>
            </a:lvl1pPr>
          </a:lstStyle>
          <a:p>
            <a:r>
              <a:t>Analytics · Reporting · Insight derivation</a:t>
            </a:r>
          </a:p>
        </p:txBody>
      </p:sp>
      <p:sp>
        <p:nvSpPr>
          <p:cNvPr id="95" name="Shape 18"/>
          <p:cNvSpPr/>
          <p:nvPr/>
        </p:nvSpPr>
        <p:spPr>
          <a:xfrm>
            <a:off x="11995099" y="6210300"/>
            <a:ext cx="5245002" cy="3276600"/>
          </a:xfrm>
          <a:prstGeom prst="roundRect">
            <a:avLst>
              <a:gd name="adj" fmla="val 4070"/>
            </a:avLst>
          </a:prstGeom>
          <a:solidFill>
            <a:srgbClr val="161619"/>
          </a:solidFill>
          <a:ln>
            <a:solidFill>
              <a:srgbClr val="FFFFFF">
                <a:alpha val="12000"/>
              </a:srgbClr>
            </a:solidFill>
          </a:ln>
        </p:spPr>
        <p:txBody>
          <a:bodyPr lIns="45719" rIns="45719"/>
          <a:lstStyle/>
          <a:p>
            <a:endParaRPr/>
          </a:p>
        </p:txBody>
      </p:sp>
      <p:sp>
        <p:nvSpPr>
          <p:cNvPr id="96" name="Text 19"/>
          <p:cNvSpPr txBox="1"/>
          <p:nvPr/>
        </p:nvSpPr>
        <p:spPr>
          <a:xfrm>
            <a:off x="12366574" y="7410450"/>
            <a:ext cx="4952257" cy="438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50391">
              <a:defRPr sz="2511">
                <a:solidFill>
                  <a:srgbClr val="FFFFFF"/>
                </a:solidFill>
                <a:latin typeface="Bricolage Grotesque 24pt Bold"/>
                <a:ea typeface="Bricolage Grotesque 24pt Bold"/>
                <a:cs typeface="Bricolage Grotesque 24pt Bold"/>
                <a:sym typeface="Bricolage Grotesque 24pt Bold"/>
              </a:defRPr>
            </a:lvl1pPr>
          </a:lstStyle>
          <a:p>
            <a:pPr>
              <a:defRPr>
                <a:solidFill>
                  <a:srgbClr val="18B4E6"/>
                </a:solidFill>
              </a:defRPr>
            </a:pPr>
            <a:r>
              <a:rPr>
                <a:solidFill>
                  <a:srgbClr val="FFFFFF"/>
                </a:solidFill>
              </a:rPr>
              <a:t>Tech</a:t>
            </a:r>
          </a:p>
        </p:txBody>
      </p:sp>
      <p:sp>
        <p:nvSpPr>
          <p:cNvPr id="97" name="Text 20"/>
          <p:cNvSpPr txBox="1"/>
          <p:nvPr/>
        </p:nvSpPr>
        <p:spPr>
          <a:xfrm>
            <a:off x="12366574" y="7943850"/>
            <a:ext cx="4952257" cy="381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5000"/>
              </a:lnSpc>
              <a:defRPr>
                <a:solidFill>
                  <a:srgbClr val="B7B7BE"/>
                </a:solidFill>
                <a:latin typeface="Arial"/>
                <a:ea typeface="Arial"/>
                <a:cs typeface="Arial"/>
                <a:sym typeface="Arial"/>
              </a:defRPr>
            </a:lvl1pPr>
          </a:lstStyle>
          <a:p>
            <a:r>
              <a:t>Platform knowledge · Web, app &amp; gaming</a:t>
            </a:r>
          </a:p>
        </p:txBody>
      </p:sp>
      <p:pic>
        <p:nvPicPr>
          <p:cNvPr id="98" name="&amp;&amp; New Logo Final-26.png" descr="&amp;&amp; New Logo Final-26.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23632" y="1362007"/>
            <a:ext cx="807989" cy="438286"/>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02" name="Text 1"/>
          <p:cNvSpPr txBox="1"/>
          <p:nvPr/>
        </p:nvSpPr>
        <p:spPr>
          <a:xfrm>
            <a:off x="1047750" y="1257300"/>
            <a:ext cx="17811750" cy="647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888" spc="-81">
                <a:solidFill>
                  <a:srgbClr val="FFFFFF"/>
                </a:solidFill>
                <a:latin typeface="Bricolage Grotesque 24pt Bold"/>
                <a:ea typeface="Bricolage Grotesque 24pt Bold"/>
                <a:cs typeface="Bricolage Grotesque 24pt Bold"/>
                <a:sym typeface="Bricolage Grotesque 24pt Bold"/>
              </a:defRPr>
            </a:lvl1pPr>
          </a:lstStyle>
          <a:p>
            <a:r>
              <a:t>Deep experience. Fresh thinking.</a:t>
            </a:r>
          </a:p>
        </p:txBody>
      </p:sp>
      <p:sp>
        <p:nvSpPr>
          <p:cNvPr id="103" name="Text 3"/>
          <p:cNvSpPr txBox="1"/>
          <p:nvPr/>
        </p:nvSpPr>
        <p:spPr>
          <a:xfrm>
            <a:off x="1047750" y="5493322"/>
            <a:ext cx="3894276" cy="466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910" b="1">
                <a:solidFill>
                  <a:srgbClr val="FFFFFF"/>
                </a:solidFill>
                <a:latin typeface="Arial"/>
                <a:ea typeface="Arial"/>
                <a:cs typeface="Arial"/>
                <a:sym typeface="Arial"/>
              </a:defRPr>
            </a:lvl1pPr>
          </a:lstStyle>
          <a:p>
            <a:r>
              <a:t>Rohan Tandon</a:t>
            </a:r>
          </a:p>
        </p:txBody>
      </p:sp>
      <p:sp>
        <p:nvSpPr>
          <p:cNvPr id="104" name="Text 4"/>
          <p:cNvSpPr txBox="1"/>
          <p:nvPr/>
        </p:nvSpPr>
        <p:spPr>
          <a:xfrm>
            <a:off x="1047750" y="5998147"/>
            <a:ext cx="3894276"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190">
                <a:solidFill>
                  <a:srgbClr val="79FBC1"/>
                </a:solidFill>
                <a:latin typeface="Arial"/>
                <a:ea typeface="Arial"/>
                <a:cs typeface="Arial"/>
                <a:sym typeface="Arial"/>
              </a:defRPr>
            </a:lvl1pPr>
          </a:lstStyle>
          <a:p>
            <a:r>
              <a:t>CEO · 25 YRS</a:t>
            </a:r>
          </a:p>
        </p:txBody>
      </p:sp>
      <p:sp>
        <p:nvSpPr>
          <p:cNvPr id="105" name="Shape 5"/>
          <p:cNvSpPr/>
          <p:nvPr/>
        </p:nvSpPr>
        <p:spPr>
          <a:xfrm>
            <a:off x="1047750" y="6491859"/>
            <a:ext cx="4668617" cy="11586"/>
          </a:xfrm>
          <a:prstGeom prst="rect">
            <a:avLst/>
          </a:prstGeom>
          <a:solidFill>
            <a:srgbClr val="FFFFFF">
              <a:alpha val="12000"/>
            </a:srgbClr>
          </a:solidFill>
          <a:ln w="12700">
            <a:miter lim="400000"/>
          </a:ln>
        </p:spPr>
        <p:txBody>
          <a:bodyPr lIns="45719" rIns="45719"/>
          <a:lstStyle/>
          <a:p>
            <a:endParaRPr/>
          </a:p>
        </p:txBody>
      </p:sp>
      <p:sp>
        <p:nvSpPr>
          <p:cNvPr id="106" name="Text 6"/>
          <p:cNvSpPr txBox="1"/>
          <p:nvPr/>
        </p:nvSpPr>
        <p:spPr>
          <a:xfrm>
            <a:off x="1047749" y="6731572"/>
            <a:ext cx="4458087" cy="11525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900">
                <a:solidFill>
                  <a:srgbClr val="B7B7BE"/>
                </a:solidFill>
                <a:latin typeface="Arial"/>
                <a:ea typeface="Arial"/>
                <a:cs typeface="Arial"/>
                <a:sym typeface="Arial"/>
              </a:defRPr>
            </a:lvl1pPr>
          </a:lstStyle>
          <a:p>
            <a:r>
              <a:t>Percept, Lowe &amp; Indian Express. Sharp on marketing funnels, category and the craft of advertising.</a:t>
            </a:r>
          </a:p>
        </p:txBody>
      </p:sp>
      <p:sp>
        <p:nvSpPr>
          <p:cNvPr id="107" name="Text 8"/>
          <p:cNvSpPr txBox="1"/>
          <p:nvPr/>
        </p:nvSpPr>
        <p:spPr>
          <a:xfrm>
            <a:off x="6961869" y="5493322"/>
            <a:ext cx="3159177" cy="466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910" b="1">
                <a:solidFill>
                  <a:srgbClr val="FFFFFF"/>
                </a:solidFill>
                <a:latin typeface="Arial"/>
                <a:ea typeface="Arial"/>
                <a:cs typeface="Arial"/>
                <a:sym typeface="Arial"/>
              </a:defRPr>
            </a:lvl1pPr>
          </a:lstStyle>
          <a:p>
            <a:r>
              <a:t>Harpal Singh</a:t>
            </a:r>
          </a:p>
        </p:txBody>
      </p:sp>
      <p:sp>
        <p:nvSpPr>
          <p:cNvPr id="108" name="Text 9"/>
          <p:cNvSpPr txBox="1"/>
          <p:nvPr/>
        </p:nvSpPr>
        <p:spPr>
          <a:xfrm>
            <a:off x="6961869" y="5998147"/>
            <a:ext cx="3530285"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190">
                <a:solidFill>
                  <a:srgbClr val="79FBC1"/>
                </a:solidFill>
                <a:latin typeface="Arial"/>
                <a:ea typeface="Arial"/>
                <a:cs typeface="Arial"/>
                <a:sym typeface="Arial"/>
              </a:defRPr>
            </a:lvl1pPr>
          </a:lstStyle>
          <a:p>
            <a:r>
              <a:t>CREATIVE LEAD · 30 YRS</a:t>
            </a:r>
          </a:p>
        </p:txBody>
      </p:sp>
      <p:sp>
        <p:nvSpPr>
          <p:cNvPr id="109" name="Shape 10"/>
          <p:cNvSpPr/>
          <p:nvPr/>
        </p:nvSpPr>
        <p:spPr>
          <a:xfrm>
            <a:off x="6961869" y="6491859"/>
            <a:ext cx="4344078" cy="10781"/>
          </a:xfrm>
          <a:prstGeom prst="rect">
            <a:avLst/>
          </a:prstGeom>
          <a:solidFill>
            <a:srgbClr val="FFFFFF">
              <a:alpha val="12000"/>
            </a:srgbClr>
          </a:solidFill>
          <a:ln w="12700">
            <a:miter lim="400000"/>
          </a:ln>
        </p:spPr>
        <p:txBody>
          <a:bodyPr lIns="45719" rIns="45719"/>
          <a:lstStyle/>
          <a:p>
            <a:endParaRPr/>
          </a:p>
        </p:txBody>
      </p:sp>
      <p:sp>
        <p:nvSpPr>
          <p:cNvPr id="110" name="Text 11"/>
          <p:cNvSpPr txBox="1"/>
          <p:nvPr/>
        </p:nvSpPr>
        <p:spPr>
          <a:xfrm>
            <a:off x="6961869" y="6731572"/>
            <a:ext cx="4131271" cy="11525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900">
                <a:solidFill>
                  <a:srgbClr val="B7B7BE"/>
                </a:solidFill>
                <a:latin typeface="Arial"/>
                <a:ea typeface="Arial"/>
                <a:cs typeface="Arial"/>
                <a:sym typeface="Arial"/>
              </a:defRPr>
            </a:lvl1pPr>
          </a:lstStyle>
          <a:p>
            <a:r>
              <a:t>Grey, TBWA &amp; Lowe. Works across categories with deep craft in design, 3D, typography and tech.</a:t>
            </a:r>
          </a:p>
        </p:txBody>
      </p:sp>
      <p:sp>
        <p:nvSpPr>
          <p:cNvPr id="111" name="Text 13"/>
          <p:cNvSpPr txBox="1"/>
          <p:nvPr/>
        </p:nvSpPr>
        <p:spPr>
          <a:xfrm>
            <a:off x="12844684" y="5493322"/>
            <a:ext cx="4638761" cy="466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910" b="1">
                <a:solidFill>
                  <a:srgbClr val="FFFFFF"/>
                </a:solidFill>
                <a:latin typeface="Arial"/>
                <a:ea typeface="Arial"/>
                <a:cs typeface="Arial"/>
                <a:sym typeface="Arial"/>
              </a:defRPr>
            </a:lvl1pPr>
          </a:lstStyle>
          <a:p>
            <a:r>
              <a:t>Rajesh Minocha</a:t>
            </a:r>
          </a:p>
        </p:txBody>
      </p:sp>
      <p:sp>
        <p:nvSpPr>
          <p:cNvPr id="112" name="Text 14"/>
          <p:cNvSpPr txBox="1"/>
          <p:nvPr/>
        </p:nvSpPr>
        <p:spPr>
          <a:xfrm>
            <a:off x="12844684" y="5998147"/>
            <a:ext cx="4638761"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190">
                <a:solidFill>
                  <a:srgbClr val="79FBC1"/>
                </a:solidFill>
                <a:latin typeface="Arial"/>
                <a:ea typeface="Arial"/>
                <a:cs typeface="Arial"/>
                <a:sym typeface="Arial"/>
              </a:defRPr>
            </a:lvl1pPr>
          </a:lstStyle>
          <a:p>
            <a:r>
              <a:t>CREATIVE LEAD · 23 YRS</a:t>
            </a:r>
          </a:p>
        </p:txBody>
      </p:sp>
      <p:sp>
        <p:nvSpPr>
          <p:cNvPr id="113" name="Shape 15"/>
          <p:cNvSpPr/>
          <p:nvPr/>
        </p:nvSpPr>
        <p:spPr>
          <a:xfrm>
            <a:off x="12844684" y="6491859"/>
            <a:ext cx="4638761" cy="11511"/>
          </a:xfrm>
          <a:prstGeom prst="rect">
            <a:avLst/>
          </a:prstGeom>
          <a:solidFill>
            <a:srgbClr val="FFFFFF">
              <a:alpha val="12000"/>
            </a:srgbClr>
          </a:solidFill>
          <a:ln w="12700">
            <a:miter lim="400000"/>
          </a:ln>
        </p:spPr>
        <p:txBody>
          <a:bodyPr lIns="45719" rIns="45719"/>
          <a:lstStyle/>
          <a:p>
            <a:endParaRPr/>
          </a:p>
        </p:txBody>
      </p:sp>
      <p:sp>
        <p:nvSpPr>
          <p:cNvPr id="114" name="Text 16"/>
          <p:cNvSpPr txBox="1"/>
          <p:nvPr/>
        </p:nvSpPr>
        <p:spPr>
          <a:xfrm>
            <a:off x="12844684" y="6731572"/>
            <a:ext cx="4458087" cy="11525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50000"/>
              </a:lnSpc>
              <a:defRPr sz="1900">
                <a:solidFill>
                  <a:srgbClr val="B7B7BE"/>
                </a:solidFill>
                <a:latin typeface="Arial"/>
                <a:ea typeface="Arial"/>
                <a:cs typeface="Arial"/>
                <a:sym typeface="Arial"/>
              </a:defRPr>
            </a:lvl1pPr>
          </a:lstStyle>
          <a:p>
            <a:r>
              <a:t>McCann, Saatchi &amp; Saatchi, Leo Burnett &amp; Dentsu. Former ECD at Dentsu Happy McGarryBowen.</a:t>
            </a:r>
          </a:p>
        </p:txBody>
      </p:sp>
      <p:pic>
        <p:nvPicPr>
          <p:cNvPr id="115" name="Harpal.png" descr="Harpal.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7107" y="3257327"/>
            <a:ext cx="1919290" cy="1919290"/>
          </a:xfrm>
          <a:prstGeom prst="rect">
            <a:avLst/>
          </a:prstGeom>
          <a:ln w="12700">
            <a:miter lim="400000"/>
          </a:ln>
        </p:spPr>
      </p:pic>
      <p:pic>
        <p:nvPicPr>
          <p:cNvPr id="116" name="Rajesh.png" descr="Rajesh.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849449" y="3259709"/>
            <a:ext cx="1914526" cy="1914526"/>
          </a:xfrm>
          <a:prstGeom prst="rect">
            <a:avLst/>
          </a:prstGeom>
          <a:ln w="12700">
            <a:miter lim="400000"/>
          </a:ln>
        </p:spPr>
      </p:pic>
      <p:pic>
        <p:nvPicPr>
          <p:cNvPr id="117" name="Rohan.png" descr="Rohan.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2739" y="3313873"/>
            <a:ext cx="1895022" cy="1895023"/>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21" name="Text 0"/>
          <p:cNvSpPr txBox="1"/>
          <p:nvPr/>
        </p:nvSpPr>
        <p:spPr>
          <a:xfrm>
            <a:off x="1047750" y="1072996"/>
            <a:ext cx="4561880"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79FBC1"/>
                </a:solidFill>
                <a:latin typeface="Arial"/>
                <a:ea typeface="Arial"/>
                <a:cs typeface="Arial"/>
                <a:sym typeface="Arial"/>
              </a:defRPr>
            </a:lvl1pPr>
          </a:lstStyle>
          <a:p>
            <a:r>
              <a:t>THE CORE TEAM</a:t>
            </a:r>
          </a:p>
        </p:txBody>
      </p:sp>
      <p:sp>
        <p:nvSpPr>
          <p:cNvPr id="122" name="Text 3"/>
          <p:cNvSpPr txBox="1"/>
          <p:nvPr/>
        </p:nvSpPr>
        <p:spPr>
          <a:xfrm>
            <a:off x="1047750" y="4826241"/>
            <a:ext cx="5629855" cy="4733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86968">
              <a:defRPr sz="2910" b="1">
                <a:solidFill>
                  <a:srgbClr val="FFFFFF"/>
                </a:solidFill>
                <a:latin typeface="Arial"/>
                <a:ea typeface="Arial"/>
                <a:cs typeface="Arial"/>
                <a:sym typeface="Arial"/>
              </a:defRPr>
            </a:lvl1pPr>
          </a:lstStyle>
          <a:p>
            <a:r>
              <a:t>AMJAD ALI</a:t>
            </a:r>
          </a:p>
        </p:txBody>
      </p:sp>
      <p:sp>
        <p:nvSpPr>
          <p:cNvPr id="123" name="Text 4"/>
          <p:cNvSpPr txBox="1"/>
          <p:nvPr/>
        </p:nvSpPr>
        <p:spPr>
          <a:xfrm>
            <a:off x="1047750" y="5331066"/>
            <a:ext cx="5629855" cy="31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190">
                <a:solidFill>
                  <a:srgbClr val="79FBC1"/>
                </a:solidFill>
                <a:latin typeface="Arial"/>
                <a:ea typeface="Arial"/>
                <a:cs typeface="Arial"/>
                <a:sym typeface="Arial"/>
              </a:defRPr>
            </a:lvl1pPr>
          </a:lstStyle>
          <a:p>
            <a:r>
              <a:t>INVESTOR &amp; MENTOR</a:t>
            </a:r>
          </a:p>
        </p:txBody>
      </p:sp>
      <p:sp>
        <p:nvSpPr>
          <p:cNvPr id="124" name="Shape 5"/>
          <p:cNvSpPr/>
          <p:nvPr/>
        </p:nvSpPr>
        <p:spPr>
          <a:xfrm>
            <a:off x="1047750" y="5824779"/>
            <a:ext cx="5118051" cy="12701"/>
          </a:xfrm>
          <a:prstGeom prst="rect">
            <a:avLst/>
          </a:prstGeom>
          <a:solidFill>
            <a:srgbClr val="FFFFFF">
              <a:alpha val="12000"/>
            </a:srgbClr>
          </a:solidFill>
          <a:ln w="12700">
            <a:miter lim="400000"/>
          </a:ln>
        </p:spPr>
        <p:txBody>
          <a:bodyPr lIns="45719" rIns="45719"/>
          <a:lstStyle/>
          <a:p>
            <a:endParaRPr/>
          </a:p>
        </p:txBody>
      </p:sp>
      <p:pic>
        <p:nvPicPr>
          <p:cNvPr id="125" name="Amjad copy.png" descr="Amjad copy.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25052" y="2766925"/>
            <a:ext cx="1980713" cy="1980713"/>
          </a:xfrm>
          <a:prstGeom prst="rect">
            <a:avLst/>
          </a:prstGeom>
          <a:ln w="12700">
            <a:miter lim="400000"/>
          </a:ln>
        </p:spPr>
      </p:pic>
      <p:sp>
        <p:nvSpPr>
          <p:cNvPr id="126" name="Worked across a diverse range of categories such as automobiles, durables, mobiles, e-commerce, FMCG, fashion, travel etc. In an exciting journey of 3 decades, embraced evolving roles and responsibilities, contributing to the success of popular brands li"/>
          <p:cNvSpPr txBox="1"/>
          <p:nvPr/>
        </p:nvSpPr>
        <p:spPr>
          <a:xfrm>
            <a:off x="1069468" y="6136856"/>
            <a:ext cx="15641774" cy="31563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62" tIns="42862" rIns="42862" bIns="42862"/>
          <a:lstStyle/>
          <a:p>
            <a:pPr defTabSz="457200">
              <a:lnSpc>
                <a:spcPct val="160000"/>
              </a:lnSpc>
              <a:defRPr sz="1900">
                <a:solidFill>
                  <a:srgbClr val="A7A7A7"/>
                </a:solidFill>
                <a:latin typeface="Arial"/>
                <a:ea typeface="Arial"/>
                <a:cs typeface="Arial"/>
                <a:sym typeface="Arial"/>
              </a:defRPr>
            </a:pPr>
            <a:r>
              <a:t>Worked across a diverse range of categories such as automobiles, durables, mobiles, e-commerce, FMCG, fashion, travel etc. In an exciting journey of 3 decades, embraced evolving roles and responsibilities, contributing to the success of popular brands like Havells, Maruti, OLX, LG, Hero Motors, Greenply, Honda, Vistara, Dabur and many more. Most of these brands were Effie winners, proving their might in the marketplace. And with the meteoric rise of digital, transformed into a Performance Marketer building a full funnel expertise. </a:t>
            </a:r>
          </a:p>
          <a:p>
            <a:pPr defTabSz="457200">
              <a:lnSpc>
                <a:spcPct val="160000"/>
              </a:lnSpc>
              <a:defRPr sz="1900">
                <a:solidFill>
                  <a:srgbClr val="A7A7A7"/>
                </a:solidFill>
                <a:latin typeface="Arial"/>
                <a:ea typeface="Arial"/>
                <a:cs typeface="Arial"/>
                <a:sym typeface="Arial"/>
              </a:defRPr>
            </a:pPr>
            <a:endParaRPr/>
          </a:p>
          <a:p>
            <a:pPr defTabSz="457200">
              <a:lnSpc>
                <a:spcPct val="160000"/>
              </a:lnSpc>
              <a:defRPr sz="1900">
                <a:solidFill>
                  <a:srgbClr val="A7A7A7"/>
                </a:solidFill>
                <a:latin typeface="Arial"/>
                <a:ea typeface="Arial"/>
                <a:cs typeface="Arial"/>
                <a:sym typeface="Arial"/>
              </a:defRPr>
            </a:pPr>
            <a:r>
              <a:t>A leader by heart, transformed many mid-sized brands into category leaders. </a:t>
            </a:r>
          </a:p>
        </p:txBody>
      </p:sp>
      <p:sp>
        <p:nvSpPr>
          <p:cNvPr id="127" name="Text 1"/>
          <p:cNvSpPr txBox="1"/>
          <p:nvPr/>
        </p:nvSpPr>
        <p:spPr>
          <a:xfrm>
            <a:off x="1047750" y="1562528"/>
            <a:ext cx="4197814"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0663">
              <a:defRPr sz="3888" spc="-81">
                <a:solidFill>
                  <a:srgbClr val="FFFFFF"/>
                </a:solidFill>
                <a:latin typeface="Bricolage Grotesque 24pt Bold"/>
                <a:ea typeface="Bricolage Grotesque 24pt Bold"/>
                <a:cs typeface="Bricolage Grotesque 24pt Bold"/>
                <a:sym typeface="Bricolage Grotesque 24pt Bold"/>
              </a:defRPr>
            </a:lvl1pPr>
          </a:lstStyle>
          <a:p>
            <a:r>
              <a:t>Mentor</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pic>
        <p:nvPicPr>
          <p:cNvPr id="131" name="Image 0" descr="Image 0"/>
          <p:cNvPicPr>
            <a:picLocks noChangeAspect="1"/>
          </p:cNvPicPr>
          <p:nvPr/>
        </p:nvPicPr>
        <p:blipFill>
          <a:blip r:embed="rId3" cstate="email">
            <a:alphaModFix amt="6000"/>
            <a:extLst>
              <a:ext uri="{28A0092B-C50C-407E-A947-70E740481C1C}">
                <a14:useLocalDpi xmlns:a14="http://schemas.microsoft.com/office/drawing/2010/main"/>
              </a:ext>
            </a:extLst>
          </a:blip>
          <a:stretch>
            <a:fillRect/>
          </a:stretch>
        </p:blipFill>
        <p:spPr>
          <a:xfrm>
            <a:off x="2365027" y="0"/>
            <a:ext cx="18970974" cy="10287000"/>
          </a:xfrm>
          <a:prstGeom prst="rect">
            <a:avLst/>
          </a:prstGeom>
          <a:ln w="12700">
            <a:miter lim="400000"/>
          </a:ln>
        </p:spPr>
      </p:pic>
      <p:sp>
        <p:nvSpPr>
          <p:cNvPr id="132" name="Text 0"/>
          <p:cNvSpPr txBox="1"/>
          <p:nvPr/>
        </p:nvSpPr>
        <p:spPr>
          <a:xfrm>
            <a:off x="1047750" y="3824287"/>
            <a:ext cx="17811750" cy="333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900" b="1" spc="400">
                <a:solidFill>
                  <a:srgbClr val="79FBC1"/>
                </a:solidFill>
                <a:latin typeface="Arial"/>
                <a:ea typeface="Arial"/>
                <a:cs typeface="Arial"/>
                <a:sym typeface="Arial"/>
              </a:defRPr>
            </a:lvl1pPr>
          </a:lstStyle>
          <a:p>
            <a:r>
              <a:t>THE PROOF</a:t>
            </a:r>
          </a:p>
        </p:txBody>
      </p:sp>
      <p:sp>
        <p:nvSpPr>
          <p:cNvPr id="133" name="Text 1"/>
          <p:cNvSpPr txBox="1"/>
          <p:nvPr/>
        </p:nvSpPr>
        <p:spPr>
          <a:xfrm>
            <a:off x="1047750" y="4348162"/>
            <a:ext cx="17811750" cy="1381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13231">
              <a:lnSpc>
                <a:spcPct val="94000"/>
              </a:lnSpc>
              <a:defRPr sz="8736" spc="-234">
                <a:solidFill>
                  <a:srgbClr val="FFFFFF"/>
                </a:solidFill>
                <a:latin typeface="Bricolage Grotesque 24pt Bold"/>
                <a:ea typeface="Bricolage Grotesque 24pt Bold"/>
                <a:cs typeface="Bricolage Grotesque 24pt Bold"/>
                <a:sym typeface="Bricolage Grotesque 24pt Bold"/>
              </a:defRPr>
            </a:lvl1pPr>
          </a:lstStyle>
          <a:p>
            <a:r>
              <a:t>Credentials</a:t>
            </a:r>
          </a:p>
        </p:txBody>
      </p:sp>
      <p:sp>
        <p:nvSpPr>
          <p:cNvPr id="134" name="Text 2"/>
          <p:cNvSpPr txBox="1"/>
          <p:nvPr/>
        </p:nvSpPr>
        <p:spPr>
          <a:xfrm>
            <a:off x="1047750" y="6015037"/>
            <a:ext cx="10477500" cy="485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lnSpc>
                <a:spcPct val="140000"/>
              </a:lnSpc>
              <a:defRPr sz="2500">
                <a:solidFill>
                  <a:srgbClr val="B7B7BE"/>
                </a:solidFill>
                <a:latin typeface="Arial"/>
                <a:ea typeface="Arial"/>
                <a:cs typeface="Arial"/>
                <a:sym typeface="Arial"/>
              </a:defRPr>
            </a:lvl1pPr>
          </a:lstStyle>
          <a:p>
            <a:r>
              <a:t>The awards we've won, and the brands who trust us to build them.</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grpSp>
        <p:nvGrpSpPr>
          <p:cNvPr id="150" name="Group"/>
          <p:cNvGrpSpPr/>
          <p:nvPr/>
        </p:nvGrpSpPr>
        <p:grpSpPr>
          <a:xfrm>
            <a:off x="206526" y="3038225"/>
            <a:ext cx="41650761" cy="5925650"/>
            <a:chOff x="0" y="0"/>
            <a:chExt cx="41650758" cy="5925649"/>
          </a:xfrm>
        </p:grpSpPr>
        <p:pic>
          <p:nvPicPr>
            <p:cNvPr id="138" name="Awards_Artboard 1 copy 20.png" descr="Awards_Artboard 1 copy 20.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955335" y="46528"/>
              <a:ext cx="3277541" cy="5832593"/>
            </a:xfrm>
            <a:prstGeom prst="rect">
              <a:avLst/>
            </a:prstGeom>
            <a:ln w="12700" cap="flat">
              <a:noFill/>
              <a:miter lim="400000"/>
            </a:ln>
            <a:effectLst>
              <a:reflection stA="23799" endPos="40000" dir="5400000" sy="-100000" algn="bl" rotWithShape="0"/>
            </a:effectLst>
          </p:spPr>
        </p:pic>
        <p:pic>
          <p:nvPicPr>
            <p:cNvPr id="139" name="Awards_Artboard 1 copy 22.png" descr="Awards_Artboard 1 copy 22.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10532" y="46528"/>
              <a:ext cx="3277541" cy="5832593"/>
            </a:xfrm>
            <a:prstGeom prst="rect">
              <a:avLst/>
            </a:prstGeom>
            <a:ln w="12700" cap="flat">
              <a:noFill/>
              <a:miter lim="400000"/>
            </a:ln>
            <a:effectLst>
              <a:reflection stA="23799" endPos="40000" dir="5400000" sy="-100000" algn="bl" rotWithShape="0"/>
            </a:effectLst>
          </p:spPr>
        </p:pic>
        <p:pic>
          <p:nvPicPr>
            <p:cNvPr id="140" name="Awards_Artboard 1 copy 26.png" descr="Awards_Artboard 1 copy 26.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500137" y="46528"/>
              <a:ext cx="3277541" cy="5832593"/>
            </a:xfrm>
            <a:prstGeom prst="rect">
              <a:avLst/>
            </a:prstGeom>
            <a:ln w="12700" cap="flat">
              <a:noFill/>
              <a:miter lim="400000"/>
            </a:ln>
            <a:effectLst>
              <a:reflection stA="23799" endPos="40000" dir="5400000" sy="-100000" algn="bl" rotWithShape="0"/>
            </a:effectLst>
          </p:spPr>
        </p:pic>
        <p:pic>
          <p:nvPicPr>
            <p:cNvPr id="141" name="Awards_Artboard 1 copy 27.png" descr="Awards_Artboard 1 copy 27.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865729" y="46528"/>
              <a:ext cx="3277541" cy="5832593"/>
            </a:xfrm>
            <a:prstGeom prst="rect">
              <a:avLst/>
            </a:prstGeom>
            <a:ln w="12700" cap="flat">
              <a:noFill/>
              <a:miter lim="400000"/>
            </a:ln>
            <a:effectLst>
              <a:reflection stA="23799" endPos="40000" dir="5400000" sy="-100000" algn="bl" rotWithShape="0"/>
            </a:effectLst>
          </p:spPr>
        </p:pic>
        <p:pic>
          <p:nvPicPr>
            <p:cNvPr id="142" name="Awards_Artboard 1 copy 29.png" descr="Awards_Artboard 1 copy 29.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1044938" y="46528"/>
              <a:ext cx="3277541" cy="5832593"/>
            </a:xfrm>
            <a:prstGeom prst="rect">
              <a:avLst/>
            </a:prstGeom>
            <a:ln w="12700" cap="flat">
              <a:noFill/>
              <a:miter lim="400000"/>
            </a:ln>
            <a:effectLst>
              <a:reflection stA="23799" endPos="40000" dir="5400000" sy="-100000" algn="bl" rotWithShape="0"/>
            </a:effectLst>
          </p:spPr>
        </p:pic>
        <p:pic>
          <p:nvPicPr>
            <p:cNvPr id="143" name="Awards_Artboard 1 copy 21.png" descr="Awards_Artboard 1 copy 21.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4029959" y="46528"/>
              <a:ext cx="3277541" cy="5832593"/>
            </a:xfrm>
            <a:prstGeom prst="rect">
              <a:avLst/>
            </a:prstGeom>
            <a:ln w="12700" cap="flat">
              <a:noFill/>
              <a:miter lim="400000"/>
            </a:ln>
            <a:effectLst>
              <a:reflection stA="23799" endPos="40000" dir="5400000" sy="-100000" algn="bl" rotWithShape="0"/>
            </a:effectLst>
          </p:spPr>
        </p:pic>
        <p:pic>
          <p:nvPicPr>
            <p:cNvPr id="144" name="Awards_Artboard 1 copy 23.png" descr="Awards_Artboard 1 copy 23.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507489" y="46528"/>
              <a:ext cx="3277542" cy="5832593"/>
            </a:xfrm>
            <a:prstGeom prst="rect">
              <a:avLst/>
            </a:prstGeom>
            <a:ln w="12700" cap="flat">
              <a:noFill/>
              <a:miter lim="400000"/>
            </a:ln>
            <a:effectLst>
              <a:reflection stA="23799" endPos="40000" dir="5400000" sy="-100000" algn="bl" rotWithShape="0"/>
            </a:effectLst>
          </p:spPr>
        </p:pic>
        <p:pic>
          <p:nvPicPr>
            <p:cNvPr id="145" name="Awards_Artboard 1 copy 24.png" descr="Awards_Artboard 1 copy 24.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014979" y="46528"/>
              <a:ext cx="3277541" cy="5832593"/>
            </a:xfrm>
            <a:prstGeom prst="rect">
              <a:avLst/>
            </a:prstGeom>
            <a:ln w="12700" cap="flat">
              <a:noFill/>
              <a:miter lim="400000"/>
            </a:ln>
            <a:effectLst>
              <a:reflection stA="23799" endPos="40000" dir="5400000" sy="-100000" algn="bl" rotWithShape="0"/>
            </a:effectLst>
          </p:spPr>
        </p:pic>
        <p:pic>
          <p:nvPicPr>
            <p:cNvPr id="146" name="Awards_Artboard 1 copy 25.png" descr="Awards_Artboard 1 copy 25.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0" y="46528"/>
              <a:ext cx="3277541" cy="5832593"/>
            </a:xfrm>
            <a:prstGeom prst="rect">
              <a:avLst/>
            </a:prstGeom>
            <a:ln w="12700" cap="flat">
              <a:noFill/>
              <a:miter lim="400000"/>
            </a:ln>
            <a:effectLst>
              <a:reflection stA="23799" endPos="40000" dir="5400000" sy="-100000" algn="bl" rotWithShape="0"/>
            </a:effectLst>
          </p:spPr>
        </p:pic>
        <p:pic>
          <p:nvPicPr>
            <p:cNvPr id="147" name="Awards_Artboard 1 copy 28.png" descr="Awards_Artboard 1 copy 28.pn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522469" y="46528"/>
              <a:ext cx="3277541" cy="5832593"/>
            </a:xfrm>
            <a:prstGeom prst="rect">
              <a:avLst/>
            </a:prstGeom>
            <a:ln w="12700" cap="flat">
              <a:noFill/>
              <a:miter lim="400000"/>
            </a:ln>
            <a:effectLst>
              <a:reflection stA="23799" endPos="40000" dir="5400000" sy="-100000" algn="bl" rotWithShape="0"/>
            </a:effectLst>
          </p:spPr>
        </p:pic>
        <p:pic>
          <p:nvPicPr>
            <p:cNvPr id="148" name="Awards_Artboard 1 copy 18.png" descr="Awards_Artboard 1 copy 18.png"/>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8320926" y="0"/>
              <a:ext cx="3329833" cy="5925650"/>
            </a:xfrm>
            <a:prstGeom prst="rect">
              <a:avLst/>
            </a:prstGeom>
            <a:ln w="12700" cap="flat">
              <a:noFill/>
              <a:miter lim="400000"/>
            </a:ln>
            <a:effectLst>
              <a:reflection stA="25000" endPos="40000" dir="5400000" sy="-100000" algn="bl" rotWithShape="0"/>
            </a:effectLst>
          </p:spPr>
        </p:pic>
        <p:pic>
          <p:nvPicPr>
            <p:cNvPr id="149" name="Awards_Artboard 1 copy 19.png" descr="Awards_Artboard 1 copy 19.png"/>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7537448" y="0"/>
              <a:ext cx="3329834" cy="5925650"/>
            </a:xfrm>
            <a:prstGeom prst="rect">
              <a:avLst/>
            </a:prstGeom>
            <a:ln w="12700" cap="flat">
              <a:noFill/>
              <a:miter lim="400000"/>
            </a:ln>
            <a:effectLst>
              <a:reflection stA="25000" endPos="40000" dir="5400000" sy="-100000" algn="bl" rotWithShape="0"/>
            </a:effectLst>
          </p:spPr>
        </p:pic>
      </p:grpSp>
      <p:sp>
        <p:nvSpPr>
          <p:cNvPr id="151" name="Text 0"/>
          <p:cNvSpPr txBox="1"/>
          <p:nvPr/>
        </p:nvSpPr>
        <p:spPr>
          <a:xfrm>
            <a:off x="1047750" y="1104501"/>
            <a:ext cx="6569065" cy="31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868680">
              <a:defRPr sz="1710" b="1" spc="380">
                <a:solidFill>
                  <a:srgbClr val="79FBC1"/>
                </a:solidFill>
                <a:latin typeface="Arial"/>
                <a:ea typeface="Arial"/>
                <a:cs typeface="Arial"/>
                <a:sym typeface="Arial"/>
              </a:defRPr>
            </a:lvl1pPr>
          </a:lstStyle>
          <a:p>
            <a:r>
              <a:t>RECOGNITION</a:t>
            </a:r>
          </a:p>
        </p:txBody>
      </p:sp>
      <p:sp>
        <p:nvSpPr>
          <p:cNvPr id="152" name="Text 1"/>
          <p:cNvSpPr txBox="1"/>
          <p:nvPr/>
        </p:nvSpPr>
        <p:spPr>
          <a:xfrm>
            <a:off x="1047750" y="1415443"/>
            <a:ext cx="6569065" cy="60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749808">
              <a:defRPr sz="3690" spc="-82">
                <a:solidFill>
                  <a:srgbClr val="FFFFFF"/>
                </a:solidFill>
                <a:latin typeface="Bricolage Grotesque 24pt Bold"/>
                <a:ea typeface="Bricolage Grotesque 24pt Bold"/>
                <a:cs typeface="Bricolage Grotesque 24pt Bold"/>
                <a:sym typeface="Bricolage Grotesque 24pt Bold"/>
              </a:defRPr>
            </a:lvl1pPr>
          </a:lstStyle>
          <a:p>
            <a:r>
              <a:t>Awards &amp; Recognition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path" presetSubtype="0" accel="50000" decel="50000" fill="hold" nodeType="clickEffect">
                                  <p:stCondLst>
                                    <p:cond delay="0"/>
                                  </p:stCondLst>
                                  <p:childTnLst>
                                    <p:animMotion origin="layout" path="M 0.000000 0.000000 L -1.294649 0.002536" pathEditMode="relative">
                                      <p:cBhvr>
                                        <p:cTn id="6" dur="8500" fill="hold"/>
                                        <p:tgtEl>
                                          <p:spTgt spid="15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TotalTime>
  <Words>3341</Words>
  <Application>Microsoft Office PowerPoint</Application>
  <PresentationFormat>Custom</PresentationFormat>
  <Paragraphs>410</Paragraphs>
  <Slides>45</Slides>
  <Notes>45</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Arial</vt:lpstr>
      <vt:lpstr>Helvetica</vt:lpstr>
      <vt:lpstr>Bricolage Grotesque 24pt Bold</vt:lpstr>
      <vt:lpstr>Georgia</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Deepender Kaushik</dc:creator>
  <cp:lastModifiedBy>Deepender Kaushik</cp:lastModifiedBy>
  <cp:revision>5</cp:revision>
  <dcterms:modified xsi:type="dcterms:W3CDTF">2026-07-27T12:46:15Z</dcterms:modified>
</cp:coreProperties>
</file>